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9" r:id="rId11"/>
    <p:sldId id="265" r:id="rId12"/>
    <p:sldId id="266" r:id="rId13"/>
    <p:sldId id="267" r:id="rId14"/>
    <p:sldId id="268" r:id="rId15"/>
    <p:sldId id="270" r:id="rId16"/>
    <p:sldId id="271" r:id="rId17"/>
    <p:sldId id="272" r:id="rId18"/>
    <p:sldId id="273" r:id="rId19"/>
    <p:sldId id="274" r:id="rId20"/>
    <p:sldId id="276" r:id="rId21"/>
    <p:sldId id="275" r:id="rId22"/>
    <p:sldId id="277" r:id="rId23"/>
    <p:sldId id="279" r:id="rId24"/>
    <p:sldId id="280" r:id="rId25"/>
    <p:sldId id="281" r:id="rId26"/>
    <p:sldId id="282" r:id="rId27"/>
    <p:sldId id="283" r:id="rId28"/>
    <p:sldId id="284" r:id="rId29"/>
    <p:sldId id="285" r:id="rId30"/>
    <p:sldId id="286" r:id="rId31"/>
    <p:sldId id="287" r:id="rId32"/>
    <p:sldId id="289" r:id="rId33"/>
    <p:sldId id="28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1/16/2025</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0E31D-6912-831C-7D38-6EB4251A5830}"/>
              </a:ext>
            </a:extLst>
          </p:cNvPr>
          <p:cNvSpPr>
            <a:spLocks noGrp="1"/>
          </p:cNvSpPr>
          <p:nvPr>
            <p:ph type="ctrTitle"/>
          </p:nvPr>
        </p:nvSpPr>
        <p:spPr>
          <a:xfrm>
            <a:off x="2692398" y="1871131"/>
            <a:ext cx="6815669" cy="1644229"/>
          </a:xfrm>
        </p:spPr>
        <p:txBody>
          <a:bodyPr/>
          <a:lstStyle/>
          <a:p>
            <a:r>
              <a:rPr lang="en-US" sz="3200" b="1" dirty="0"/>
              <a:t>INFORMATION SECURITY AUDITING AND ASSURANCE</a:t>
            </a:r>
            <a:endParaRPr lang="en-US" sz="3200" dirty="0"/>
          </a:p>
        </p:txBody>
      </p:sp>
      <p:sp>
        <p:nvSpPr>
          <p:cNvPr id="3" name="Subtitle 2">
            <a:extLst>
              <a:ext uri="{FF2B5EF4-FFF2-40B4-BE49-F238E27FC236}">
                <a16:creationId xmlns:a16="http://schemas.microsoft.com/office/drawing/2014/main" id="{55F0F1A6-4349-F616-0B29-CCBDFB369200}"/>
              </a:ext>
            </a:extLst>
          </p:cNvPr>
          <p:cNvSpPr>
            <a:spLocks noGrp="1"/>
          </p:cNvSpPr>
          <p:nvPr>
            <p:ph type="subTitle" idx="1"/>
          </p:nvPr>
        </p:nvSpPr>
        <p:spPr>
          <a:xfrm>
            <a:off x="2692398" y="3901439"/>
            <a:ext cx="6815669" cy="843281"/>
          </a:xfrm>
        </p:spPr>
        <p:txBody>
          <a:bodyPr/>
          <a:lstStyle/>
          <a:p>
            <a:r>
              <a:rPr lang="en-US" dirty="0"/>
              <a:t>THE INFORMATION WORLD CRIME</a:t>
            </a:r>
          </a:p>
        </p:txBody>
      </p:sp>
    </p:spTree>
    <p:extLst>
      <p:ext uri="{BB962C8B-B14F-4D97-AF65-F5344CB8AC3E}">
        <p14:creationId xmlns:p14="http://schemas.microsoft.com/office/powerpoint/2010/main" val="759056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85DF2-D45F-5225-1BA8-668806B17F9E}"/>
              </a:ext>
            </a:extLst>
          </p:cNvPr>
          <p:cNvSpPr>
            <a:spLocks noGrp="1"/>
          </p:cNvSpPr>
          <p:nvPr>
            <p:ph type="title"/>
          </p:nvPr>
        </p:nvSpPr>
        <p:spPr/>
        <p:txBody>
          <a:bodyPr>
            <a:normAutofit/>
          </a:bodyPr>
          <a:lstStyle/>
          <a:p>
            <a:r>
              <a:rPr lang="en-US" sz="3600" b="1" dirty="0"/>
              <a:t>GROUP PARICIPANTS</a:t>
            </a:r>
          </a:p>
        </p:txBody>
      </p:sp>
      <p:graphicFrame>
        <p:nvGraphicFramePr>
          <p:cNvPr id="4" name="Content Placeholder 3">
            <a:extLst>
              <a:ext uri="{FF2B5EF4-FFF2-40B4-BE49-F238E27FC236}">
                <a16:creationId xmlns:a16="http://schemas.microsoft.com/office/drawing/2014/main" id="{E6478CB6-28A5-F3D8-AFB5-DD88EF6688AC}"/>
              </a:ext>
            </a:extLst>
          </p:cNvPr>
          <p:cNvGraphicFramePr>
            <a:graphicFrameLocks noGrp="1"/>
          </p:cNvGraphicFramePr>
          <p:nvPr>
            <p:ph idx="1"/>
            <p:extLst>
              <p:ext uri="{D42A27DB-BD31-4B8C-83A1-F6EECF244321}">
                <p14:modId xmlns:p14="http://schemas.microsoft.com/office/powerpoint/2010/main" val="702563031"/>
              </p:ext>
            </p:extLst>
          </p:nvPr>
        </p:nvGraphicFramePr>
        <p:xfrm>
          <a:off x="1295400" y="2557462"/>
          <a:ext cx="9601200" cy="2197416"/>
        </p:xfrm>
        <a:graphic>
          <a:graphicData uri="http://schemas.openxmlformats.org/drawingml/2006/table">
            <a:tbl>
              <a:tblPr firstRow="1" bandRow="1">
                <a:tableStyleId>{5C22544A-7EE6-4342-B048-85BDC9FD1C3A}</a:tableStyleId>
              </a:tblPr>
              <a:tblGrid>
                <a:gridCol w="4800600">
                  <a:extLst>
                    <a:ext uri="{9D8B030D-6E8A-4147-A177-3AD203B41FA5}">
                      <a16:colId xmlns:a16="http://schemas.microsoft.com/office/drawing/2014/main" val="2896370472"/>
                    </a:ext>
                  </a:extLst>
                </a:gridCol>
                <a:gridCol w="4800600">
                  <a:extLst>
                    <a:ext uri="{9D8B030D-6E8A-4147-A177-3AD203B41FA5}">
                      <a16:colId xmlns:a16="http://schemas.microsoft.com/office/drawing/2014/main" val="3679923240"/>
                    </a:ext>
                  </a:extLst>
                </a:gridCol>
              </a:tblGrid>
              <a:tr h="549354">
                <a:tc>
                  <a:txBody>
                    <a:bodyPr/>
                    <a:lstStyle/>
                    <a:p>
                      <a:pPr algn="ctr"/>
                      <a:r>
                        <a:rPr lang="en-US" dirty="0"/>
                        <a:t>NAMES</a:t>
                      </a:r>
                    </a:p>
                  </a:txBody>
                  <a:tcPr/>
                </a:tc>
                <a:tc>
                  <a:txBody>
                    <a:bodyPr/>
                    <a:lstStyle/>
                    <a:p>
                      <a:pPr algn="ctr"/>
                      <a:r>
                        <a:rPr lang="en-US" dirty="0"/>
                        <a:t>REGISTRATION NUMBERS</a:t>
                      </a:r>
                    </a:p>
                  </a:txBody>
                  <a:tcPr/>
                </a:tc>
                <a:extLst>
                  <a:ext uri="{0D108BD9-81ED-4DB2-BD59-A6C34878D82A}">
                    <a16:rowId xmlns:a16="http://schemas.microsoft.com/office/drawing/2014/main" val="1935593674"/>
                  </a:ext>
                </a:extLst>
              </a:tr>
              <a:tr h="549354">
                <a:tc>
                  <a:txBody>
                    <a:bodyPr/>
                    <a:lstStyle/>
                    <a:p>
                      <a:r>
                        <a:rPr lang="en-US" dirty="0"/>
                        <a:t>HENRY  SELEMANI</a:t>
                      </a:r>
                    </a:p>
                  </a:txBody>
                  <a:tcPr/>
                </a:tc>
                <a:tc>
                  <a:txBody>
                    <a:bodyPr/>
                    <a:lstStyle/>
                    <a:p>
                      <a:endParaRPr lang="en-US"/>
                    </a:p>
                  </a:txBody>
                  <a:tcPr/>
                </a:tc>
                <a:extLst>
                  <a:ext uri="{0D108BD9-81ED-4DB2-BD59-A6C34878D82A}">
                    <a16:rowId xmlns:a16="http://schemas.microsoft.com/office/drawing/2014/main" val="60066437"/>
                  </a:ext>
                </a:extLst>
              </a:tr>
              <a:tr h="549354">
                <a:tc>
                  <a:txBody>
                    <a:bodyPr/>
                    <a:lstStyle/>
                    <a:p>
                      <a:r>
                        <a:rPr lang="en-US" dirty="0"/>
                        <a:t>PUDENCIANA  P.  KIYEGA</a:t>
                      </a:r>
                    </a:p>
                  </a:txBody>
                  <a:tcPr/>
                </a:tc>
                <a:tc>
                  <a:txBody>
                    <a:bodyPr/>
                    <a:lstStyle/>
                    <a:p>
                      <a:pPr algn="ctr"/>
                      <a:r>
                        <a:rPr lang="en-US" dirty="0"/>
                        <a:t>T22-03-11584</a:t>
                      </a:r>
                    </a:p>
                  </a:txBody>
                  <a:tcPr/>
                </a:tc>
                <a:extLst>
                  <a:ext uri="{0D108BD9-81ED-4DB2-BD59-A6C34878D82A}">
                    <a16:rowId xmlns:a16="http://schemas.microsoft.com/office/drawing/2014/main" val="2798255794"/>
                  </a:ext>
                </a:extLst>
              </a:tr>
              <a:tr h="549354">
                <a:tc>
                  <a:txBody>
                    <a:bodyPr/>
                    <a:lstStyle/>
                    <a:p>
                      <a:r>
                        <a:rPr lang="en-US" dirty="0"/>
                        <a:t>PETRO   MOHERE</a:t>
                      </a:r>
                    </a:p>
                  </a:txBody>
                  <a:tcPr/>
                </a:tc>
                <a:tc>
                  <a:txBody>
                    <a:bodyPr/>
                    <a:lstStyle/>
                    <a:p>
                      <a:endParaRPr lang="en-US" dirty="0"/>
                    </a:p>
                  </a:txBody>
                  <a:tcPr/>
                </a:tc>
                <a:extLst>
                  <a:ext uri="{0D108BD9-81ED-4DB2-BD59-A6C34878D82A}">
                    <a16:rowId xmlns:a16="http://schemas.microsoft.com/office/drawing/2014/main" val="359530348"/>
                  </a:ext>
                </a:extLst>
              </a:tr>
            </a:tbl>
          </a:graphicData>
        </a:graphic>
      </p:graphicFrame>
    </p:spTree>
    <p:extLst>
      <p:ext uri="{BB962C8B-B14F-4D97-AF65-F5344CB8AC3E}">
        <p14:creationId xmlns:p14="http://schemas.microsoft.com/office/powerpoint/2010/main" val="1060486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BAA57-1A42-63E6-7BC0-D1F3212D8D2F}"/>
              </a:ext>
            </a:extLst>
          </p:cNvPr>
          <p:cNvSpPr>
            <a:spLocks noGrp="1"/>
          </p:cNvSpPr>
          <p:nvPr>
            <p:ph type="title"/>
          </p:nvPr>
        </p:nvSpPr>
        <p:spPr/>
        <p:txBody>
          <a:bodyPr/>
          <a:lstStyle/>
          <a:p>
            <a:r>
              <a:rPr lang="en-US" b="1" dirty="0"/>
              <a:t>SCOPE</a:t>
            </a:r>
          </a:p>
        </p:txBody>
      </p:sp>
      <p:sp>
        <p:nvSpPr>
          <p:cNvPr id="3" name="Content Placeholder 2">
            <a:extLst>
              <a:ext uri="{FF2B5EF4-FFF2-40B4-BE49-F238E27FC236}">
                <a16:creationId xmlns:a16="http://schemas.microsoft.com/office/drawing/2014/main" id="{D49F2889-A57F-F228-9A86-7E2E76E7D0AA}"/>
              </a:ext>
            </a:extLst>
          </p:cNvPr>
          <p:cNvSpPr>
            <a:spLocks noGrp="1"/>
          </p:cNvSpPr>
          <p:nvPr>
            <p:ph idx="1"/>
          </p:nvPr>
        </p:nvSpPr>
        <p:spPr/>
        <p:txBody>
          <a:bodyPr/>
          <a:lstStyle/>
          <a:p>
            <a:pPr>
              <a:buFont typeface="Wingdings" panose="05000000000000000000" pitchFamily="2" charset="2"/>
              <a:buChar char="q"/>
            </a:pPr>
            <a:r>
              <a:rPr lang="en-US" sz="1600" dirty="0"/>
              <a:t> INTRODUCTION</a:t>
            </a:r>
          </a:p>
          <a:p>
            <a:pPr>
              <a:buFont typeface="Wingdings" panose="05000000000000000000" pitchFamily="2" charset="2"/>
              <a:buChar char="q"/>
            </a:pPr>
            <a:r>
              <a:rPr lang="en-US" sz="1600" dirty="0"/>
              <a:t> INFORMATION SYSTEMS AND CRIME</a:t>
            </a:r>
          </a:p>
          <a:p>
            <a:pPr>
              <a:buFont typeface="Wingdings" panose="05000000000000000000" pitchFamily="2" charset="2"/>
              <a:buChar char="q"/>
            </a:pPr>
            <a:r>
              <a:rPr lang="en-US" sz="1600" dirty="0"/>
              <a:t> MODUS OPERANDI</a:t>
            </a:r>
          </a:p>
          <a:p>
            <a:pPr>
              <a:buFont typeface="Wingdings" panose="05000000000000000000" pitchFamily="2" charset="2"/>
              <a:buChar char="q"/>
            </a:pPr>
            <a:r>
              <a:rPr lang="en-US" sz="1600" dirty="0"/>
              <a:t> INFORMATION SYSTEMS AND CRIME ADVERSARIAL MATRIX</a:t>
            </a:r>
          </a:p>
          <a:p>
            <a:pPr>
              <a:buFont typeface="Wingdings" panose="05000000000000000000" pitchFamily="2" charset="2"/>
              <a:buChar char="q"/>
            </a:pPr>
            <a:r>
              <a:rPr lang="en-US" sz="1600" dirty="0"/>
              <a:t> MOTIVES OF THE CYBER CRIMINAL</a:t>
            </a:r>
          </a:p>
          <a:p>
            <a:pPr>
              <a:buFont typeface="Wingdings" panose="05000000000000000000" pitchFamily="2" charset="2"/>
              <a:buChar char="q"/>
            </a:pPr>
            <a:r>
              <a:rPr lang="en-US" sz="1600" dirty="0"/>
              <a:t> A MODEL OF INFORMATION SYSTEMS INTRUSIONS</a:t>
            </a:r>
          </a:p>
          <a:p>
            <a:pPr>
              <a:buFont typeface="Wingdings" panose="05000000000000000000" pitchFamily="2" charset="2"/>
              <a:buChar char="q"/>
            </a:pPr>
            <a:r>
              <a:rPr lang="en-US" sz="1600" dirty="0"/>
              <a:t> SUMMARY</a:t>
            </a:r>
          </a:p>
          <a:p>
            <a:pPr>
              <a:buFont typeface="Wingdings" panose="05000000000000000000" pitchFamily="2" charset="2"/>
              <a:buChar char="q"/>
            </a:pPr>
            <a:endParaRPr lang="en-US" dirty="0"/>
          </a:p>
        </p:txBody>
      </p:sp>
    </p:spTree>
    <p:extLst>
      <p:ext uri="{BB962C8B-B14F-4D97-AF65-F5344CB8AC3E}">
        <p14:creationId xmlns:p14="http://schemas.microsoft.com/office/powerpoint/2010/main" val="328411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F5706-C965-B035-ACC1-7AD319F7354F}"/>
              </a:ext>
            </a:extLst>
          </p:cNvPr>
          <p:cNvSpPr>
            <a:spLocks noGrp="1"/>
          </p:cNvSpPr>
          <p:nvPr>
            <p:ph type="title"/>
          </p:nvPr>
        </p:nvSpPr>
        <p:spPr>
          <a:xfrm>
            <a:off x="1295402" y="1361440"/>
            <a:ext cx="9601196" cy="1026160"/>
          </a:xfrm>
        </p:spPr>
        <p:txBody>
          <a:bodyPr>
            <a:normAutofit fontScale="90000"/>
          </a:bodyPr>
          <a:lstStyle/>
          <a:p>
            <a:r>
              <a:rPr lang="en-US" sz="4400" dirty="0"/>
              <a:t> </a:t>
            </a:r>
            <a:r>
              <a:rPr lang="en-US" sz="4400" b="1" dirty="0"/>
              <a:t>INTRODUCTION</a:t>
            </a:r>
            <a:br>
              <a:rPr lang="en-US" sz="4400" b="1" dirty="0"/>
            </a:br>
            <a:endParaRPr lang="en-US" b="1" dirty="0"/>
          </a:p>
        </p:txBody>
      </p:sp>
      <p:sp>
        <p:nvSpPr>
          <p:cNvPr id="3" name="Content Placeholder 2">
            <a:extLst>
              <a:ext uri="{FF2B5EF4-FFF2-40B4-BE49-F238E27FC236}">
                <a16:creationId xmlns:a16="http://schemas.microsoft.com/office/drawing/2014/main" id="{C39E82D7-DD1A-EA48-A529-381F14CF4FD2}"/>
              </a:ext>
            </a:extLst>
          </p:cNvPr>
          <p:cNvSpPr>
            <a:spLocks noGrp="1"/>
          </p:cNvSpPr>
          <p:nvPr>
            <p:ph idx="1"/>
          </p:nvPr>
        </p:nvSpPr>
        <p:spPr>
          <a:xfrm>
            <a:off x="1295401" y="2519680"/>
            <a:ext cx="9601196" cy="3708400"/>
          </a:xfrm>
        </p:spPr>
        <p:txBody>
          <a:bodyPr>
            <a:normAutofit fontScale="92500" lnSpcReduction="20000"/>
          </a:bodyPr>
          <a:lstStyle/>
          <a:p>
            <a:r>
              <a:rPr lang="en-US" b="1" dirty="0"/>
              <a:t>Cyber-crime</a:t>
            </a:r>
            <a:r>
              <a:rPr lang="en-US" dirty="0"/>
              <a:t> is any crime that involves information systems and networks.</a:t>
            </a:r>
          </a:p>
          <a:p>
            <a:r>
              <a:rPr lang="en-US" dirty="0"/>
              <a:t>If a person has </a:t>
            </a:r>
            <a:r>
              <a:rPr lang="en-US" dirty="0" err="1"/>
              <a:t>authorised</a:t>
            </a:r>
            <a:r>
              <a:rPr lang="en-US" dirty="0"/>
              <a:t> access to an information systems and the information contained on that information systems, and uses the information systems or modifies the information on the information systems to commit a crime, then that would be classed as cyber-crime. </a:t>
            </a:r>
          </a:p>
          <a:p>
            <a:r>
              <a:rPr lang="en-US" b="1" dirty="0"/>
              <a:t>Information systems crime </a:t>
            </a:r>
            <a:r>
              <a:rPr lang="en-US" dirty="0"/>
              <a:t>is a crime that takes place on an information systems such as theft of software or data and  </a:t>
            </a:r>
            <a:r>
              <a:rPr lang="en-US" dirty="0" err="1"/>
              <a:t>unauthorised</a:t>
            </a:r>
            <a:r>
              <a:rPr lang="en-US" dirty="0"/>
              <a:t> access of information or modification-to information.</a:t>
            </a:r>
          </a:p>
          <a:p>
            <a:r>
              <a:rPr lang="en-US" dirty="0"/>
              <a:t>The difference between information systems crime and cyber-crime is based on the concept of </a:t>
            </a:r>
            <a:r>
              <a:rPr lang="en-US" dirty="0" err="1"/>
              <a:t>authorised</a:t>
            </a:r>
            <a:r>
              <a:rPr lang="en-US" dirty="0"/>
              <a:t> access. Information system crime occur when the person does not has authorized access on that information system. </a:t>
            </a:r>
          </a:p>
        </p:txBody>
      </p:sp>
    </p:spTree>
    <p:extLst>
      <p:ext uri="{BB962C8B-B14F-4D97-AF65-F5344CB8AC3E}">
        <p14:creationId xmlns:p14="http://schemas.microsoft.com/office/powerpoint/2010/main" val="201995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588E0-57D3-8A52-E75B-C93949229855}"/>
              </a:ext>
            </a:extLst>
          </p:cNvPr>
          <p:cNvSpPr>
            <a:spLocks noGrp="1"/>
          </p:cNvSpPr>
          <p:nvPr>
            <p:ph type="title"/>
          </p:nvPr>
        </p:nvSpPr>
        <p:spPr>
          <a:xfrm>
            <a:off x="1295402" y="1432560"/>
            <a:ext cx="9601196" cy="934720"/>
          </a:xfrm>
        </p:spPr>
        <p:txBody>
          <a:bodyPr>
            <a:normAutofit fontScale="90000"/>
          </a:bodyPr>
          <a:lstStyle/>
          <a:p>
            <a:r>
              <a:rPr lang="en-US" sz="3200" b="1" dirty="0"/>
              <a:t> INFORMATION SYSTEMS AND CRIME</a:t>
            </a:r>
            <a:br>
              <a:rPr lang="en-US" sz="3200" b="1" dirty="0"/>
            </a:br>
            <a:endParaRPr lang="en-US" sz="3200" b="1" dirty="0"/>
          </a:p>
        </p:txBody>
      </p:sp>
      <p:sp>
        <p:nvSpPr>
          <p:cNvPr id="3" name="Content Placeholder 2">
            <a:extLst>
              <a:ext uri="{FF2B5EF4-FFF2-40B4-BE49-F238E27FC236}">
                <a16:creationId xmlns:a16="http://schemas.microsoft.com/office/drawing/2014/main" id="{7D1DC2D6-B240-CA72-EFC0-77503E098993}"/>
              </a:ext>
            </a:extLst>
          </p:cNvPr>
          <p:cNvSpPr>
            <a:spLocks noGrp="1"/>
          </p:cNvSpPr>
          <p:nvPr>
            <p:ph idx="1"/>
          </p:nvPr>
        </p:nvSpPr>
        <p:spPr>
          <a:xfrm>
            <a:off x="1295401" y="2448560"/>
            <a:ext cx="9601196" cy="3810000"/>
          </a:xfrm>
        </p:spPr>
        <p:txBody>
          <a:bodyPr>
            <a:normAutofit fontScale="92500"/>
          </a:bodyPr>
          <a:lstStyle/>
          <a:p>
            <a:pPr marL="0" indent="0">
              <a:buNone/>
            </a:pPr>
            <a:r>
              <a:rPr lang="en-US" b="1" dirty="0"/>
              <a:t> How information systems are involved in crime:</a:t>
            </a:r>
          </a:p>
          <a:p>
            <a:pPr>
              <a:buFont typeface="Wingdings" panose="05000000000000000000" pitchFamily="2" charset="2"/>
              <a:buChar char="ü"/>
            </a:pPr>
            <a:r>
              <a:rPr lang="en-US" dirty="0"/>
              <a:t> An information systems can be the object of a crime, example when an information systems is stolen or destroyed.</a:t>
            </a:r>
          </a:p>
          <a:p>
            <a:pPr>
              <a:buFont typeface="Wingdings" panose="05000000000000000000" pitchFamily="2" charset="2"/>
              <a:buChar char="ü"/>
            </a:pPr>
            <a:r>
              <a:rPr lang="en-US" dirty="0"/>
              <a:t> An information systems can be the subject of a crime, that is when an information systems is the </a:t>
            </a:r>
            <a:r>
              <a:rPr lang="en-US" dirty="0" err="1"/>
              <a:t>enviroment</a:t>
            </a:r>
            <a:r>
              <a:rPr lang="en-US" dirty="0"/>
              <a:t> in which the crime is </a:t>
            </a:r>
            <a:r>
              <a:rPr lang="en-US" dirty="0" err="1"/>
              <a:t>commited</a:t>
            </a:r>
            <a:r>
              <a:rPr lang="en-US" dirty="0"/>
              <a:t>.</a:t>
            </a:r>
          </a:p>
          <a:p>
            <a:pPr>
              <a:buFont typeface="Wingdings" panose="05000000000000000000" pitchFamily="2" charset="2"/>
              <a:buChar char="ü"/>
            </a:pPr>
            <a:r>
              <a:rPr lang="en-US" dirty="0"/>
              <a:t> An information systems can be used as the tool for conducting or planning a crime, when an information systems is used to forge documents or to break into another information systems.</a:t>
            </a:r>
          </a:p>
          <a:p>
            <a:pPr>
              <a:buFont typeface="Wingdings" panose="05000000000000000000" pitchFamily="2" charset="2"/>
              <a:buChar char="ü"/>
            </a:pPr>
            <a:r>
              <a:rPr lang="en-US" dirty="0"/>
              <a:t> The symbol of the information systems can be used itself to intimidate or deceive. </a:t>
            </a:r>
          </a:p>
          <a:p>
            <a:pPr>
              <a:buFont typeface="Wingdings" panose="05000000000000000000" pitchFamily="2" charset="2"/>
              <a:buChar char="ü"/>
            </a:pPr>
            <a:endParaRPr lang="en-US" dirty="0"/>
          </a:p>
        </p:txBody>
      </p:sp>
    </p:spTree>
    <p:extLst>
      <p:ext uri="{BB962C8B-B14F-4D97-AF65-F5344CB8AC3E}">
        <p14:creationId xmlns:p14="http://schemas.microsoft.com/office/powerpoint/2010/main" val="2938245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DCE9-EB10-9C08-97E2-D8E159F784E6}"/>
              </a:ext>
            </a:extLst>
          </p:cNvPr>
          <p:cNvSpPr>
            <a:spLocks noGrp="1"/>
          </p:cNvSpPr>
          <p:nvPr>
            <p:ph type="title"/>
          </p:nvPr>
        </p:nvSpPr>
        <p:spPr>
          <a:xfrm>
            <a:off x="1295402" y="1503680"/>
            <a:ext cx="9601196" cy="904240"/>
          </a:xfrm>
        </p:spPr>
        <p:txBody>
          <a:bodyPr>
            <a:normAutofit fontScale="90000"/>
          </a:bodyPr>
          <a:lstStyle/>
          <a:p>
            <a:r>
              <a:rPr lang="en-US" sz="3600" dirty="0"/>
              <a:t> </a:t>
            </a:r>
            <a:r>
              <a:rPr lang="en-US" sz="3200" b="1" dirty="0"/>
              <a:t>MODUS OPERANDI</a:t>
            </a:r>
            <a:br>
              <a:rPr lang="en-US" sz="3200" b="1" dirty="0"/>
            </a:br>
            <a:endParaRPr lang="en-US" sz="3200" b="1" dirty="0"/>
          </a:p>
        </p:txBody>
      </p:sp>
      <p:sp>
        <p:nvSpPr>
          <p:cNvPr id="3" name="Content Placeholder 2">
            <a:extLst>
              <a:ext uri="{FF2B5EF4-FFF2-40B4-BE49-F238E27FC236}">
                <a16:creationId xmlns:a16="http://schemas.microsoft.com/office/drawing/2014/main" id="{95BE4447-1E84-EA01-A364-0F5966897FD8}"/>
              </a:ext>
            </a:extLst>
          </p:cNvPr>
          <p:cNvSpPr>
            <a:spLocks noGrp="1"/>
          </p:cNvSpPr>
          <p:nvPr>
            <p:ph idx="1"/>
          </p:nvPr>
        </p:nvSpPr>
        <p:spPr>
          <a:xfrm>
            <a:off x="1295401" y="2590800"/>
            <a:ext cx="9601196" cy="3647440"/>
          </a:xfrm>
        </p:spPr>
        <p:txBody>
          <a:bodyPr/>
          <a:lstStyle/>
          <a:p>
            <a:r>
              <a:rPr lang="en-US" b="1" dirty="0"/>
              <a:t>Modus operandi </a:t>
            </a:r>
            <a:r>
              <a:rPr lang="en-US" dirty="0"/>
              <a:t>means a method of operating. A criminal's modus operandi (MO) is comprised of learned </a:t>
            </a:r>
            <a:r>
              <a:rPr lang="en-US" dirty="0" err="1"/>
              <a:t>behaviours</a:t>
            </a:r>
            <a:r>
              <a:rPr lang="en-US" dirty="0"/>
              <a:t> that can evolve and develop over time. </a:t>
            </a:r>
          </a:p>
          <a:p>
            <a:pPr marL="0" indent="0">
              <a:buNone/>
            </a:pPr>
            <a:r>
              <a:rPr lang="en-US" dirty="0"/>
              <a:t> </a:t>
            </a:r>
            <a:r>
              <a:rPr lang="en-US" b="1" dirty="0"/>
              <a:t>The purposes of modus operandi of a criminal:</a:t>
            </a:r>
          </a:p>
          <a:p>
            <a:pPr>
              <a:buFont typeface="Wingdings" panose="05000000000000000000" pitchFamily="2" charset="2"/>
              <a:buChar char="ü"/>
            </a:pPr>
            <a:r>
              <a:rPr lang="en-US" dirty="0"/>
              <a:t> To protect the offender's identity. </a:t>
            </a:r>
          </a:p>
          <a:p>
            <a:pPr>
              <a:buFont typeface="Wingdings" panose="05000000000000000000" pitchFamily="2" charset="2"/>
              <a:buChar char="ü"/>
            </a:pPr>
            <a:r>
              <a:rPr lang="en-US" dirty="0"/>
              <a:t> To ensure the successful completion of the crime. </a:t>
            </a:r>
          </a:p>
          <a:p>
            <a:pPr>
              <a:buFont typeface="Wingdings" panose="05000000000000000000" pitchFamily="2" charset="2"/>
              <a:buChar char="ü"/>
            </a:pPr>
            <a:r>
              <a:rPr lang="en-US" dirty="0"/>
              <a:t> To facilitate the offender's escape.</a:t>
            </a:r>
          </a:p>
        </p:txBody>
      </p:sp>
    </p:spTree>
    <p:extLst>
      <p:ext uri="{BB962C8B-B14F-4D97-AF65-F5344CB8AC3E}">
        <p14:creationId xmlns:p14="http://schemas.microsoft.com/office/powerpoint/2010/main" val="3744798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FE398-E629-562D-D52F-457BC0888DF1}"/>
              </a:ext>
            </a:extLst>
          </p:cNvPr>
          <p:cNvSpPr>
            <a:spLocks noGrp="1"/>
          </p:cNvSpPr>
          <p:nvPr>
            <p:ph type="title"/>
          </p:nvPr>
        </p:nvSpPr>
        <p:spPr>
          <a:xfrm>
            <a:off x="1295402" y="904240"/>
            <a:ext cx="9601196" cy="1483360"/>
          </a:xfrm>
        </p:spPr>
        <p:txBody>
          <a:bodyPr>
            <a:normAutofit fontScale="90000"/>
          </a:bodyPr>
          <a:lstStyle/>
          <a:p>
            <a:r>
              <a:rPr lang="en-US" sz="3600" b="1" dirty="0"/>
              <a:t>INFORMATION SYSTEMS AND CRIME ADVERSARIAL MATRIX</a:t>
            </a:r>
            <a:br>
              <a:rPr lang="en-US" sz="4400" dirty="0"/>
            </a:br>
            <a:endParaRPr lang="en-US" dirty="0"/>
          </a:p>
        </p:txBody>
      </p:sp>
      <p:sp>
        <p:nvSpPr>
          <p:cNvPr id="3" name="Content Placeholder 2">
            <a:extLst>
              <a:ext uri="{FF2B5EF4-FFF2-40B4-BE49-F238E27FC236}">
                <a16:creationId xmlns:a16="http://schemas.microsoft.com/office/drawing/2014/main" id="{9E98CA90-EA26-0403-CE72-902A5A5C2FAA}"/>
              </a:ext>
            </a:extLst>
          </p:cNvPr>
          <p:cNvSpPr>
            <a:spLocks noGrp="1"/>
          </p:cNvSpPr>
          <p:nvPr>
            <p:ph idx="1"/>
          </p:nvPr>
        </p:nvSpPr>
        <p:spPr>
          <a:xfrm>
            <a:off x="1295401" y="2458720"/>
            <a:ext cx="9601196" cy="3417148"/>
          </a:xfrm>
        </p:spPr>
        <p:txBody>
          <a:bodyPr>
            <a:normAutofit fontScale="92500" lnSpcReduction="10000"/>
          </a:bodyPr>
          <a:lstStyle/>
          <a:p>
            <a:pPr marL="0" indent="0" algn="l">
              <a:buNone/>
            </a:pPr>
            <a:r>
              <a:rPr lang="en-US" b="1" dirty="0"/>
              <a:t> </a:t>
            </a:r>
            <a:r>
              <a:rPr lang="en-GB" b="1" dirty="0"/>
              <a:t>The matrix categorises offenders into three types:</a:t>
            </a:r>
          </a:p>
          <a:p>
            <a:pPr>
              <a:buFont typeface="Wingdings" panose="05000000000000000000" pitchFamily="2" charset="2"/>
              <a:buChar char="ü"/>
            </a:pPr>
            <a:r>
              <a:rPr lang="en-GB" b="1" dirty="0"/>
              <a:t>Crackers:</a:t>
            </a:r>
            <a:r>
              <a:rPr lang="en-GB" dirty="0"/>
              <a:t> many of this type of adversary are teenagers. Despite their tender years, they have broken into banks.</a:t>
            </a:r>
          </a:p>
          <a:p>
            <a:pPr algn="l">
              <a:buFont typeface="Wingdings" panose="05000000000000000000" pitchFamily="2" charset="2"/>
              <a:buChar char="ü"/>
            </a:pPr>
            <a:r>
              <a:rPr lang="en-GB" b="1" dirty="0"/>
              <a:t>Information Systems Criminals: </a:t>
            </a:r>
            <a:r>
              <a:rPr lang="en-GB" dirty="0"/>
              <a:t>this type of adversary can be subdivided into espionage and fraud/abuse. A nation-state or an industrial competitor typically backs the espionage adversary.</a:t>
            </a:r>
          </a:p>
          <a:p>
            <a:pPr algn="l">
              <a:buFont typeface="Wingdings" panose="05000000000000000000" pitchFamily="2" charset="2"/>
              <a:buChar char="ü"/>
            </a:pPr>
            <a:r>
              <a:rPr lang="en-GB" b="1" dirty="0"/>
              <a:t> Vandals: </a:t>
            </a:r>
            <a:r>
              <a:rPr lang="en-GB" dirty="0"/>
              <a:t>this type of adversary can be subdivided into users and strangers. Typically this type of adversary does not commit crimes for profit or the intellectual challenge.</a:t>
            </a:r>
          </a:p>
          <a:p>
            <a:endParaRPr lang="en-US" dirty="0"/>
          </a:p>
        </p:txBody>
      </p:sp>
    </p:spTree>
    <p:extLst>
      <p:ext uri="{BB962C8B-B14F-4D97-AF65-F5344CB8AC3E}">
        <p14:creationId xmlns:p14="http://schemas.microsoft.com/office/powerpoint/2010/main" val="219961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BA24D-C7FD-964B-AD00-9B993B2B033E}"/>
              </a:ext>
            </a:extLst>
          </p:cNvPr>
          <p:cNvSpPr>
            <a:spLocks noGrp="1"/>
          </p:cNvSpPr>
          <p:nvPr>
            <p:ph type="title"/>
          </p:nvPr>
        </p:nvSpPr>
        <p:spPr>
          <a:xfrm>
            <a:off x="1295401" y="927944"/>
            <a:ext cx="9601196" cy="1490136"/>
          </a:xfrm>
        </p:spPr>
        <p:txBody>
          <a:bodyPr>
            <a:noAutofit/>
          </a:bodyPr>
          <a:lstStyle/>
          <a:p>
            <a:r>
              <a:rPr lang="en-US" sz="3200" b="1" dirty="0"/>
              <a:t>INFORMATION SYSTEMS AND CRIME ADVERSARIAL MATRIX CONT…</a:t>
            </a:r>
            <a:br>
              <a:rPr lang="en-US" sz="3200" dirty="0"/>
            </a:br>
            <a:endParaRPr lang="en-US" sz="3200" dirty="0"/>
          </a:p>
        </p:txBody>
      </p:sp>
      <p:sp>
        <p:nvSpPr>
          <p:cNvPr id="3" name="Content Placeholder 2">
            <a:extLst>
              <a:ext uri="{FF2B5EF4-FFF2-40B4-BE49-F238E27FC236}">
                <a16:creationId xmlns:a16="http://schemas.microsoft.com/office/drawing/2014/main" id="{851185B7-BBDC-607E-E5E4-2C6F735473B4}"/>
              </a:ext>
            </a:extLst>
          </p:cNvPr>
          <p:cNvSpPr>
            <a:spLocks noGrp="1"/>
          </p:cNvSpPr>
          <p:nvPr>
            <p:ph idx="1"/>
          </p:nvPr>
        </p:nvSpPr>
        <p:spPr/>
        <p:txBody>
          <a:bodyPr/>
          <a:lstStyle/>
          <a:p>
            <a:pPr marL="0" indent="0">
              <a:buNone/>
            </a:pPr>
            <a:r>
              <a:rPr lang="en-US" dirty="0"/>
              <a:t> The aim of the matrix is to create a profile of the adversary from four perspectives which are: </a:t>
            </a:r>
          </a:p>
          <a:p>
            <a:pPr>
              <a:buFont typeface="Wingdings" panose="05000000000000000000" pitchFamily="2" charset="2"/>
              <a:buChar char="ü"/>
            </a:pPr>
            <a:r>
              <a:rPr lang="en-US" dirty="0"/>
              <a:t> </a:t>
            </a:r>
            <a:r>
              <a:rPr lang="en-US" b="1" dirty="0" err="1"/>
              <a:t>Organisational</a:t>
            </a:r>
            <a:r>
              <a:rPr lang="en-US" b="1" dirty="0"/>
              <a:t>. </a:t>
            </a:r>
          </a:p>
          <a:p>
            <a:pPr>
              <a:buFont typeface="Wingdings" panose="05000000000000000000" pitchFamily="2" charset="2"/>
              <a:buChar char="ü"/>
            </a:pPr>
            <a:r>
              <a:rPr lang="en-US" b="1" dirty="0"/>
              <a:t> Operational. </a:t>
            </a:r>
          </a:p>
          <a:p>
            <a:pPr>
              <a:buFont typeface="Wingdings" panose="05000000000000000000" pitchFamily="2" charset="2"/>
              <a:buChar char="ü"/>
            </a:pPr>
            <a:r>
              <a:rPr lang="en-US" b="1" dirty="0"/>
              <a:t> </a:t>
            </a:r>
            <a:r>
              <a:rPr lang="en-US" b="1" dirty="0" err="1"/>
              <a:t>Behavioural</a:t>
            </a:r>
            <a:r>
              <a:rPr lang="en-US" b="1" dirty="0"/>
              <a:t>. </a:t>
            </a:r>
          </a:p>
          <a:p>
            <a:pPr>
              <a:buFont typeface="Wingdings" panose="05000000000000000000" pitchFamily="2" charset="2"/>
              <a:buChar char="ü"/>
            </a:pPr>
            <a:r>
              <a:rPr lang="en-US" b="1" dirty="0"/>
              <a:t> Resource.</a:t>
            </a:r>
          </a:p>
        </p:txBody>
      </p:sp>
    </p:spTree>
    <p:extLst>
      <p:ext uri="{BB962C8B-B14F-4D97-AF65-F5344CB8AC3E}">
        <p14:creationId xmlns:p14="http://schemas.microsoft.com/office/powerpoint/2010/main" val="14835749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3305B-80DF-A35F-A304-5266E5745E78}"/>
              </a:ext>
            </a:extLst>
          </p:cNvPr>
          <p:cNvSpPr>
            <a:spLocks noGrp="1"/>
          </p:cNvSpPr>
          <p:nvPr>
            <p:ph type="title"/>
          </p:nvPr>
        </p:nvSpPr>
        <p:spPr>
          <a:xfrm>
            <a:off x="1295402" y="982132"/>
            <a:ext cx="9601196" cy="1405468"/>
          </a:xfrm>
        </p:spPr>
        <p:txBody>
          <a:bodyPr>
            <a:noAutofit/>
          </a:bodyPr>
          <a:lstStyle/>
          <a:p>
            <a:r>
              <a:rPr lang="en-US" sz="3200" b="1" dirty="0"/>
              <a:t>INFORMATION SYSTEMS AND CRIME ADVERSARIAL MATRIX CONT…</a:t>
            </a:r>
            <a:br>
              <a:rPr lang="en-US" sz="3200" dirty="0"/>
            </a:br>
            <a:endParaRPr lang="en-US" sz="3200" dirty="0"/>
          </a:p>
        </p:txBody>
      </p:sp>
      <p:sp>
        <p:nvSpPr>
          <p:cNvPr id="3" name="Content Placeholder 2">
            <a:extLst>
              <a:ext uri="{FF2B5EF4-FFF2-40B4-BE49-F238E27FC236}">
                <a16:creationId xmlns:a16="http://schemas.microsoft.com/office/drawing/2014/main" id="{A23B86FF-82DD-227B-B44D-BC6A7AF40E6D}"/>
              </a:ext>
            </a:extLst>
          </p:cNvPr>
          <p:cNvSpPr>
            <a:spLocks noGrp="1"/>
          </p:cNvSpPr>
          <p:nvPr>
            <p:ph idx="1"/>
          </p:nvPr>
        </p:nvSpPr>
        <p:spPr>
          <a:xfrm>
            <a:off x="1295401" y="2458720"/>
            <a:ext cx="9601196" cy="3417146"/>
          </a:xfrm>
        </p:spPr>
        <p:txBody>
          <a:bodyPr>
            <a:normAutofit fontScale="92500" lnSpcReduction="10000"/>
          </a:bodyPr>
          <a:lstStyle/>
          <a:p>
            <a:pPr marL="0" indent="0">
              <a:buNone/>
            </a:pPr>
            <a:r>
              <a:rPr lang="en-GB" b="1" dirty="0"/>
              <a:t> ORGANISATIONAL CHARACTERISTICS.</a:t>
            </a:r>
          </a:p>
          <a:p>
            <a:pPr>
              <a:buFont typeface="Wingdings" panose="05000000000000000000" pitchFamily="2" charset="2"/>
              <a:buChar char="v"/>
            </a:pPr>
            <a:r>
              <a:rPr lang="en-US" dirty="0"/>
              <a:t> Crackers</a:t>
            </a:r>
          </a:p>
          <a:p>
            <a:pPr lvl="1">
              <a:buFont typeface="Wingdings" panose="05000000000000000000" pitchFamily="2" charset="2"/>
              <a:buChar char="§"/>
            </a:pPr>
            <a:r>
              <a:rPr lang="en-US" dirty="0"/>
              <a:t>Group: Unstructured, counterculture orientation.</a:t>
            </a:r>
          </a:p>
          <a:p>
            <a:pPr lvl="1">
              <a:buFont typeface="Wingdings" panose="05000000000000000000" pitchFamily="2" charset="2"/>
              <a:buChar char="§"/>
            </a:pPr>
            <a:r>
              <a:rPr lang="en-US" dirty="0"/>
              <a:t>Individual: True loners.</a:t>
            </a:r>
          </a:p>
          <a:p>
            <a:pPr>
              <a:buFont typeface="Wingdings" panose="05000000000000000000" pitchFamily="2" charset="2"/>
              <a:buChar char="v"/>
            </a:pPr>
            <a:r>
              <a:rPr lang="en-US" dirty="0"/>
              <a:t> Criminals</a:t>
            </a:r>
          </a:p>
          <a:p>
            <a:pPr lvl="1">
              <a:buFont typeface="Wingdings" panose="05000000000000000000" pitchFamily="2" charset="2"/>
              <a:buChar char="§"/>
            </a:pPr>
            <a:r>
              <a:rPr lang="en-US" dirty="0"/>
              <a:t>Espionage: Supported by hostile organizations.</a:t>
            </a:r>
          </a:p>
          <a:p>
            <a:pPr lvl="1">
              <a:buFont typeface="Wingdings" panose="05000000000000000000" pitchFamily="2" charset="2"/>
              <a:buChar char="§"/>
            </a:pPr>
            <a:r>
              <a:rPr lang="en-US" dirty="0"/>
              <a:t>Fraud/Abuse: May operate as small crime groups or loners.</a:t>
            </a:r>
          </a:p>
          <a:p>
            <a:pPr marL="0" indent="0">
              <a:buNone/>
            </a:pPr>
            <a:r>
              <a:rPr lang="en-US" dirty="0"/>
              <a:t>      </a:t>
            </a:r>
          </a:p>
        </p:txBody>
      </p:sp>
      <p:sp>
        <p:nvSpPr>
          <p:cNvPr id="11" name="Rectangle 8">
            <a:extLst>
              <a:ext uri="{FF2B5EF4-FFF2-40B4-BE49-F238E27FC236}">
                <a16:creationId xmlns:a16="http://schemas.microsoft.com/office/drawing/2014/main" id="{6D36E3F5-F0D3-CF05-DDFF-990C269224DE}"/>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Criminals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Espionage: Supported by hostile organizations.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Fraud/Abuse: May operate as small crime groups or loners.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19513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1C7FD-2FA8-58A5-4E38-81ABC53F0827}"/>
              </a:ext>
            </a:extLst>
          </p:cNvPr>
          <p:cNvSpPr>
            <a:spLocks noGrp="1"/>
          </p:cNvSpPr>
          <p:nvPr>
            <p:ph type="title"/>
          </p:nvPr>
        </p:nvSpPr>
        <p:spPr>
          <a:xfrm>
            <a:off x="1295402" y="982132"/>
            <a:ext cx="9601196" cy="1415628"/>
          </a:xfrm>
        </p:spPr>
        <p:txBody>
          <a:bodyPr>
            <a:noAutofit/>
          </a:bodyPr>
          <a:lstStyle/>
          <a:p>
            <a:r>
              <a:rPr lang="en-US" sz="3200" b="1" dirty="0"/>
              <a:t>INFORMATION SYSTEMS AND CRIME ADVERSARIAL MATRIX CONT…</a:t>
            </a:r>
            <a:br>
              <a:rPr lang="en-US" sz="3200" dirty="0"/>
            </a:br>
            <a:endParaRPr lang="en-US" sz="3200" dirty="0"/>
          </a:p>
        </p:txBody>
      </p:sp>
      <p:sp>
        <p:nvSpPr>
          <p:cNvPr id="3" name="Content Placeholder 2">
            <a:extLst>
              <a:ext uri="{FF2B5EF4-FFF2-40B4-BE49-F238E27FC236}">
                <a16:creationId xmlns:a16="http://schemas.microsoft.com/office/drawing/2014/main" id="{CF16094A-E57F-11E2-2BC2-367E01AD9E25}"/>
              </a:ext>
            </a:extLst>
          </p:cNvPr>
          <p:cNvSpPr>
            <a:spLocks noGrp="1"/>
          </p:cNvSpPr>
          <p:nvPr>
            <p:ph idx="1"/>
          </p:nvPr>
        </p:nvSpPr>
        <p:spPr>
          <a:xfrm>
            <a:off x="1295401" y="2397760"/>
            <a:ext cx="9601196" cy="3830320"/>
          </a:xfrm>
        </p:spPr>
        <p:txBody>
          <a:bodyPr/>
          <a:lstStyle/>
          <a:p>
            <a:pPr>
              <a:buFont typeface="Wingdings" panose="05000000000000000000" pitchFamily="2" charset="2"/>
              <a:buChar char="v"/>
            </a:pPr>
            <a:r>
              <a:rPr lang="en-US" dirty="0"/>
              <a:t> Vandals</a:t>
            </a:r>
          </a:p>
          <a:p>
            <a:r>
              <a:rPr lang="en-US" dirty="0"/>
              <a:t> Strangers: Loners or small group, often young.</a:t>
            </a:r>
          </a:p>
          <a:p>
            <a:r>
              <a:rPr lang="en-US" dirty="0"/>
              <a:t> Users: Employees or ex-employees, often disgruntled </a:t>
            </a:r>
          </a:p>
        </p:txBody>
      </p:sp>
    </p:spTree>
    <p:extLst>
      <p:ext uri="{BB962C8B-B14F-4D97-AF65-F5344CB8AC3E}">
        <p14:creationId xmlns:p14="http://schemas.microsoft.com/office/powerpoint/2010/main" val="1914438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99454-7BB2-5724-3DD5-CF5688999CA9}"/>
              </a:ext>
            </a:extLst>
          </p:cNvPr>
          <p:cNvSpPr>
            <a:spLocks noGrp="1"/>
          </p:cNvSpPr>
          <p:nvPr>
            <p:ph type="title"/>
          </p:nvPr>
        </p:nvSpPr>
        <p:spPr>
          <a:xfrm>
            <a:off x="1295402" y="982132"/>
            <a:ext cx="9601196" cy="1435948"/>
          </a:xfrm>
        </p:spPr>
        <p:txBody>
          <a:bodyPr>
            <a:noAutofit/>
          </a:bodyPr>
          <a:lstStyle/>
          <a:p>
            <a:r>
              <a:rPr lang="en-US" sz="3200" b="1" dirty="0"/>
              <a:t>INFORMATION SYSTEMS AND CRIME ADVERSARIAL MATRIX CONT…</a:t>
            </a:r>
            <a:br>
              <a:rPr lang="en-US" sz="3200" dirty="0"/>
            </a:br>
            <a:endParaRPr lang="en-US" sz="3200" dirty="0"/>
          </a:p>
        </p:txBody>
      </p:sp>
      <p:sp>
        <p:nvSpPr>
          <p:cNvPr id="3" name="Content Placeholder 2">
            <a:extLst>
              <a:ext uri="{FF2B5EF4-FFF2-40B4-BE49-F238E27FC236}">
                <a16:creationId xmlns:a16="http://schemas.microsoft.com/office/drawing/2014/main" id="{2B4C8E2A-CD44-8AA8-85DB-B7A046891420}"/>
              </a:ext>
            </a:extLst>
          </p:cNvPr>
          <p:cNvSpPr>
            <a:spLocks noGrp="1"/>
          </p:cNvSpPr>
          <p:nvPr>
            <p:ph idx="1"/>
          </p:nvPr>
        </p:nvSpPr>
        <p:spPr>
          <a:xfrm>
            <a:off x="1295401" y="2418080"/>
            <a:ext cx="9601196" cy="3457788"/>
          </a:xfrm>
        </p:spPr>
        <p:txBody>
          <a:bodyPr/>
          <a:lstStyle/>
          <a:p>
            <a:pPr marL="0" indent="0">
              <a:buNone/>
            </a:pPr>
            <a:r>
              <a:rPr lang="en-GB" b="1" dirty="0"/>
              <a:t> OPERATIONAL CHARACTERISTICS.</a:t>
            </a:r>
            <a:endParaRPr lang="en-US" dirty="0"/>
          </a:p>
        </p:txBody>
      </p:sp>
    </p:spTree>
    <p:extLst>
      <p:ext uri="{BB962C8B-B14F-4D97-AF65-F5344CB8AC3E}">
        <p14:creationId xmlns:p14="http://schemas.microsoft.com/office/powerpoint/2010/main" val="1731110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066CE-CE7A-4A95-345B-86566D8D5FDA}"/>
              </a:ext>
            </a:extLst>
          </p:cNvPr>
          <p:cNvSpPr>
            <a:spLocks noGrp="1"/>
          </p:cNvSpPr>
          <p:nvPr>
            <p:ph type="title"/>
          </p:nvPr>
        </p:nvSpPr>
        <p:spPr>
          <a:xfrm>
            <a:off x="1295402" y="982132"/>
            <a:ext cx="9601196" cy="1405468"/>
          </a:xfrm>
        </p:spPr>
        <p:txBody>
          <a:bodyPr>
            <a:noAutofit/>
          </a:bodyPr>
          <a:lstStyle/>
          <a:p>
            <a:r>
              <a:rPr lang="en-US" sz="3200" b="1" dirty="0"/>
              <a:t>INFORMATION SYSTEMS AND CRIME ADVERSARIAL MATRIX CONT…</a:t>
            </a:r>
            <a:br>
              <a:rPr lang="en-US" sz="3200" dirty="0"/>
            </a:br>
            <a:endParaRPr lang="en-US" sz="3200" dirty="0"/>
          </a:p>
        </p:txBody>
      </p:sp>
      <p:sp>
        <p:nvSpPr>
          <p:cNvPr id="3" name="Content Placeholder 2">
            <a:extLst>
              <a:ext uri="{FF2B5EF4-FFF2-40B4-BE49-F238E27FC236}">
                <a16:creationId xmlns:a16="http://schemas.microsoft.com/office/drawing/2014/main" id="{20D67476-5308-FC9F-C25E-D4851ED62A27}"/>
              </a:ext>
            </a:extLst>
          </p:cNvPr>
          <p:cNvSpPr>
            <a:spLocks noGrp="1"/>
          </p:cNvSpPr>
          <p:nvPr>
            <p:ph idx="1"/>
          </p:nvPr>
        </p:nvSpPr>
        <p:spPr>
          <a:xfrm>
            <a:off x="1295401" y="2458720"/>
            <a:ext cx="9601196" cy="3417148"/>
          </a:xfrm>
        </p:spPr>
        <p:txBody>
          <a:bodyPr/>
          <a:lstStyle/>
          <a:p>
            <a:pPr marL="0" indent="0">
              <a:buNone/>
            </a:pPr>
            <a:r>
              <a:rPr lang="en-GB" b="1" dirty="0"/>
              <a:t> BEHAVIOURAL CHARACTERISTICS.</a:t>
            </a:r>
          </a:p>
          <a:p>
            <a:pPr algn="l"/>
            <a:r>
              <a:rPr lang="en-GB" dirty="0"/>
              <a:t>Behavioural characteristics describe the information systems criminals themselves. They define what motivates them and what their personal characteristics are.</a:t>
            </a:r>
          </a:p>
          <a:p>
            <a:pPr algn="l"/>
            <a:r>
              <a:rPr lang="en-GB" dirty="0"/>
              <a:t> In addition, they define any potential weaknesses that the information systems criminal may possess that may be exploited by those who investigate their </a:t>
            </a:r>
            <a:r>
              <a:rPr lang="en-GB" dirty="0" err="1"/>
              <a:t>crimes.That</a:t>
            </a:r>
            <a:r>
              <a:rPr lang="en-GB" dirty="0"/>
              <a:t> can described by crackers (groups and individual),criminals (espionage and fraud/abuse) and vandals (strangers and users).</a:t>
            </a:r>
          </a:p>
          <a:p>
            <a:pPr marL="0" indent="0">
              <a:buNone/>
            </a:pPr>
            <a:endParaRPr lang="en-US" dirty="0"/>
          </a:p>
        </p:txBody>
      </p:sp>
    </p:spTree>
    <p:extLst>
      <p:ext uri="{BB962C8B-B14F-4D97-AF65-F5344CB8AC3E}">
        <p14:creationId xmlns:p14="http://schemas.microsoft.com/office/powerpoint/2010/main" val="1874021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A9C3A-D17F-BEA2-C220-91A626598F0C}"/>
              </a:ext>
            </a:extLst>
          </p:cNvPr>
          <p:cNvSpPr>
            <a:spLocks noGrp="1"/>
          </p:cNvSpPr>
          <p:nvPr>
            <p:ph type="title"/>
          </p:nvPr>
        </p:nvSpPr>
        <p:spPr>
          <a:xfrm>
            <a:off x="1295402" y="982132"/>
            <a:ext cx="9601196" cy="1405468"/>
          </a:xfrm>
        </p:spPr>
        <p:txBody>
          <a:bodyPr>
            <a:noAutofit/>
          </a:bodyPr>
          <a:lstStyle/>
          <a:p>
            <a:r>
              <a:rPr lang="en-US" sz="3200" b="1" dirty="0"/>
              <a:t>INFORMATION SYSTEMS AND CRIME ADVERSARIAL MATRIX CONT…</a:t>
            </a:r>
            <a:br>
              <a:rPr lang="en-US" sz="3200" dirty="0"/>
            </a:br>
            <a:endParaRPr lang="en-US" sz="3200" dirty="0"/>
          </a:p>
        </p:txBody>
      </p:sp>
      <p:sp>
        <p:nvSpPr>
          <p:cNvPr id="3" name="Content Placeholder 2">
            <a:extLst>
              <a:ext uri="{FF2B5EF4-FFF2-40B4-BE49-F238E27FC236}">
                <a16:creationId xmlns:a16="http://schemas.microsoft.com/office/drawing/2014/main" id="{CB05E5BD-C8A2-BCED-316D-2A91BFA94B28}"/>
              </a:ext>
            </a:extLst>
          </p:cNvPr>
          <p:cNvSpPr>
            <a:spLocks noGrp="1"/>
          </p:cNvSpPr>
          <p:nvPr>
            <p:ph idx="1"/>
          </p:nvPr>
        </p:nvSpPr>
        <p:spPr>
          <a:xfrm>
            <a:off x="1295401" y="2387600"/>
            <a:ext cx="9601196" cy="3488268"/>
          </a:xfrm>
        </p:spPr>
        <p:txBody>
          <a:bodyPr/>
          <a:lstStyle/>
          <a:p>
            <a:pPr marL="0" indent="0">
              <a:buNone/>
            </a:pPr>
            <a:r>
              <a:rPr lang="en-GB" b="1" dirty="0"/>
              <a:t> RESOURCE CHARACTERISTICS.</a:t>
            </a:r>
          </a:p>
          <a:p>
            <a:pPr marL="0" indent="0">
              <a:buNone/>
            </a:pPr>
            <a:r>
              <a:rPr lang="en-GB" dirty="0"/>
              <a:t>Resource characteristics describe what resources the information systems criminal requires. In particular, it focuses upon the training required, the equipment required, and the support structure required in order to perform the crime.</a:t>
            </a:r>
          </a:p>
          <a:p>
            <a:pPr marL="0" indent="0">
              <a:buNone/>
            </a:pPr>
            <a:endParaRPr lang="en-US" dirty="0"/>
          </a:p>
        </p:txBody>
      </p:sp>
    </p:spTree>
    <p:extLst>
      <p:ext uri="{BB962C8B-B14F-4D97-AF65-F5344CB8AC3E}">
        <p14:creationId xmlns:p14="http://schemas.microsoft.com/office/powerpoint/2010/main" val="188729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FD5FC-002B-BDA2-AC75-71980CDCC881}"/>
              </a:ext>
            </a:extLst>
          </p:cNvPr>
          <p:cNvSpPr>
            <a:spLocks noGrp="1"/>
          </p:cNvSpPr>
          <p:nvPr>
            <p:ph type="title"/>
          </p:nvPr>
        </p:nvSpPr>
        <p:spPr>
          <a:xfrm>
            <a:off x="1295402" y="1432560"/>
            <a:ext cx="9601196" cy="975360"/>
          </a:xfrm>
        </p:spPr>
        <p:txBody>
          <a:bodyPr>
            <a:normAutofit fontScale="90000"/>
          </a:bodyPr>
          <a:lstStyle/>
          <a:p>
            <a:r>
              <a:rPr lang="en-US" sz="3200" b="1" dirty="0"/>
              <a:t>MOTIVES OF THE CYBER CRIMINAL</a:t>
            </a:r>
            <a:br>
              <a:rPr lang="en-US" sz="3200" b="1" dirty="0"/>
            </a:br>
            <a:endParaRPr lang="en-US" sz="3200" b="1" dirty="0"/>
          </a:p>
        </p:txBody>
      </p:sp>
      <p:sp>
        <p:nvSpPr>
          <p:cNvPr id="3" name="Content Placeholder 2">
            <a:extLst>
              <a:ext uri="{FF2B5EF4-FFF2-40B4-BE49-F238E27FC236}">
                <a16:creationId xmlns:a16="http://schemas.microsoft.com/office/drawing/2014/main" id="{17B1D79B-42AD-E880-5CF2-EFCFCB397E28}"/>
              </a:ext>
            </a:extLst>
          </p:cNvPr>
          <p:cNvSpPr>
            <a:spLocks noGrp="1"/>
          </p:cNvSpPr>
          <p:nvPr>
            <p:ph idx="1"/>
          </p:nvPr>
        </p:nvSpPr>
        <p:spPr>
          <a:xfrm>
            <a:off x="1295401" y="2489200"/>
            <a:ext cx="9601196" cy="3423920"/>
          </a:xfrm>
        </p:spPr>
        <p:txBody>
          <a:bodyPr>
            <a:normAutofit fontScale="85000" lnSpcReduction="10000"/>
          </a:bodyPr>
          <a:lstStyle/>
          <a:p>
            <a:r>
              <a:rPr lang="en-US" b="1" dirty="0"/>
              <a:t>Motive</a:t>
            </a:r>
            <a:r>
              <a:rPr lang="en-US" dirty="0"/>
              <a:t> refers to the emotional, psychological, or material need that impels, and is satisfied by, </a:t>
            </a:r>
            <a:r>
              <a:rPr lang="en-US" dirty="0" err="1"/>
              <a:t>behaviour</a:t>
            </a:r>
            <a:r>
              <a:rPr lang="en-US" dirty="0"/>
              <a:t>. </a:t>
            </a:r>
          </a:p>
          <a:p>
            <a:pPr marL="0" indent="0">
              <a:buNone/>
            </a:pPr>
            <a:r>
              <a:rPr lang="en-US" dirty="0"/>
              <a:t> </a:t>
            </a:r>
            <a:r>
              <a:rPr lang="en-US" b="1" dirty="0"/>
              <a:t>There are five types of </a:t>
            </a:r>
            <a:r>
              <a:rPr lang="en-US" b="1" dirty="0" err="1"/>
              <a:t>behaviours</a:t>
            </a:r>
            <a:r>
              <a:rPr lang="en-US" b="1" dirty="0"/>
              <a:t> that an intruder will engage in, and these are: </a:t>
            </a:r>
          </a:p>
          <a:p>
            <a:pPr>
              <a:buFont typeface="Wingdings" panose="05000000000000000000" pitchFamily="2" charset="2"/>
              <a:buChar char="§"/>
            </a:pPr>
            <a:r>
              <a:rPr lang="en-US" dirty="0"/>
              <a:t>Power assurance.</a:t>
            </a:r>
          </a:p>
          <a:p>
            <a:pPr>
              <a:buFont typeface="Wingdings" panose="05000000000000000000" pitchFamily="2" charset="2"/>
              <a:buChar char="§"/>
            </a:pPr>
            <a:r>
              <a:rPr lang="en-US" dirty="0"/>
              <a:t>Power assertive. </a:t>
            </a:r>
          </a:p>
          <a:p>
            <a:pPr>
              <a:buFont typeface="Wingdings" panose="05000000000000000000" pitchFamily="2" charset="2"/>
              <a:buChar char="§"/>
            </a:pPr>
            <a:r>
              <a:rPr lang="en-US" dirty="0"/>
              <a:t>Anger retaliatory.</a:t>
            </a:r>
          </a:p>
          <a:p>
            <a:pPr>
              <a:buFont typeface="Wingdings" panose="05000000000000000000" pitchFamily="2" charset="2"/>
              <a:buChar char="§"/>
            </a:pPr>
            <a:r>
              <a:rPr lang="en-US" dirty="0"/>
              <a:t>Sadistic. </a:t>
            </a:r>
          </a:p>
          <a:p>
            <a:pPr>
              <a:buFont typeface="Wingdings" panose="05000000000000000000" pitchFamily="2" charset="2"/>
              <a:buChar char="§"/>
            </a:pPr>
            <a:r>
              <a:rPr lang="en-US" dirty="0"/>
              <a:t>Profit oriented.</a:t>
            </a:r>
            <a:br>
              <a:rPr lang="en-GB" dirty="0"/>
            </a:br>
            <a:endParaRPr lang="en-US" dirty="0"/>
          </a:p>
        </p:txBody>
      </p:sp>
    </p:spTree>
    <p:extLst>
      <p:ext uri="{BB962C8B-B14F-4D97-AF65-F5344CB8AC3E}">
        <p14:creationId xmlns:p14="http://schemas.microsoft.com/office/powerpoint/2010/main" val="1645144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F92AA-0F12-6BE2-E373-0FB9928A6AB9}"/>
              </a:ext>
            </a:extLst>
          </p:cNvPr>
          <p:cNvSpPr>
            <a:spLocks noGrp="1"/>
          </p:cNvSpPr>
          <p:nvPr>
            <p:ph type="title"/>
          </p:nvPr>
        </p:nvSpPr>
        <p:spPr>
          <a:xfrm>
            <a:off x="1295402" y="1432560"/>
            <a:ext cx="9601196" cy="965200"/>
          </a:xfrm>
        </p:spPr>
        <p:txBody>
          <a:bodyPr>
            <a:normAutofit fontScale="90000"/>
          </a:bodyPr>
          <a:lstStyle/>
          <a:p>
            <a:r>
              <a:rPr lang="en-US" sz="3600" b="1" dirty="0"/>
              <a:t>MOTIVES OF THE CYBER CRIMINAL CONT…</a:t>
            </a:r>
            <a:br>
              <a:rPr lang="en-US" sz="4400" b="1" dirty="0"/>
            </a:br>
            <a:endParaRPr lang="en-US" dirty="0"/>
          </a:p>
        </p:txBody>
      </p:sp>
      <p:sp>
        <p:nvSpPr>
          <p:cNvPr id="3" name="Content Placeholder 2">
            <a:extLst>
              <a:ext uri="{FF2B5EF4-FFF2-40B4-BE49-F238E27FC236}">
                <a16:creationId xmlns:a16="http://schemas.microsoft.com/office/drawing/2014/main" id="{E5DBBE65-38C9-A30B-EB5C-6D3B96593A2E}"/>
              </a:ext>
            </a:extLst>
          </p:cNvPr>
          <p:cNvSpPr>
            <a:spLocks noGrp="1"/>
          </p:cNvSpPr>
          <p:nvPr>
            <p:ph idx="1"/>
          </p:nvPr>
        </p:nvSpPr>
        <p:spPr>
          <a:xfrm>
            <a:off x="1295401" y="2397760"/>
            <a:ext cx="9601196" cy="3789680"/>
          </a:xfrm>
        </p:spPr>
        <p:txBody>
          <a:bodyPr>
            <a:normAutofit fontScale="92500" lnSpcReduction="10000"/>
          </a:bodyPr>
          <a:lstStyle/>
          <a:p>
            <a:pPr>
              <a:buFont typeface="Wingdings" panose="05000000000000000000" pitchFamily="2" charset="2"/>
              <a:buChar char="§"/>
            </a:pPr>
            <a:r>
              <a:rPr lang="en-US" b="1" dirty="0"/>
              <a:t>  POWER ASSURANCE.</a:t>
            </a:r>
          </a:p>
          <a:p>
            <a:pPr marL="0" indent="0">
              <a:buNone/>
            </a:pPr>
            <a:r>
              <a:rPr lang="en-US" dirty="0"/>
              <a:t>This type of </a:t>
            </a:r>
            <a:r>
              <a:rPr lang="en-US" dirty="0" err="1"/>
              <a:t>behaviour</a:t>
            </a:r>
            <a:r>
              <a:rPr lang="en-US" dirty="0"/>
              <a:t> suggests that the criminal has an underlying lack of self-confidence and personal inadequacy.</a:t>
            </a:r>
          </a:p>
          <a:p>
            <a:pPr>
              <a:buFont typeface="Wingdings" panose="05000000000000000000" pitchFamily="2" charset="2"/>
              <a:buChar char="ü"/>
            </a:pPr>
            <a:r>
              <a:rPr lang="en-US" b="1" dirty="0"/>
              <a:t>MO </a:t>
            </a:r>
            <a:r>
              <a:rPr lang="en-US" b="1" dirty="0" err="1"/>
              <a:t>Behaviour</a:t>
            </a:r>
            <a:r>
              <a:rPr lang="en-US" b="1" dirty="0"/>
              <a:t> </a:t>
            </a:r>
          </a:p>
          <a:p>
            <a:r>
              <a:rPr lang="en-US" dirty="0"/>
              <a:t>Targets an individual who typically lives alone or with a small child. </a:t>
            </a:r>
          </a:p>
          <a:p>
            <a:r>
              <a:rPr lang="en-US" dirty="0"/>
              <a:t>Selects victims who live in the same general area, often near offender's home, work or other places where they feel comfortable.</a:t>
            </a:r>
          </a:p>
          <a:p>
            <a:r>
              <a:rPr lang="en-US" dirty="0"/>
              <a:t>They will engage in surveillance of the target in advance of the crime in both the physical world and in cyber-space</a:t>
            </a:r>
          </a:p>
        </p:txBody>
      </p:sp>
    </p:spTree>
    <p:extLst>
      <p:ext uri="{BB962C8B-B14F-4D97-AF65-F5344CB8AC3E}">
        <p14:creationId xmlns:p14="http://schemas.microsoft.com/office/powerpoint/2010/main" val="1453803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FA759-7356-1858-C6C7-AB0F30B1D458}"/>
              </a:ext>
            </a:extLst>
          </p:cNvPr>
          <p:cNvSpPr>
            <a:spLocks noGrp="1"/>
          </p:cNvSpPr>
          <p:nvPr>
            <p:ph type="title"/>
          </p:nvPr>
        </p:nvSpPr>
        <p:spPr>
          <a:xfrm>
            <a:off x="1295402" y="1432560"/>
            <a:ext cx="9601196" cy="90424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9FA6C555-3913-7B25-D134-AE9A025E687B}"/>
              </a:ext>
            </a:extLst>
          </p:cNvPr>
          <p:cNvSpPr>
            <a:spLocks noGrp="1"/>
          </p:cNvSpPr>
          <p:nvPr>
            <p:ph idx="1"/>
          </p:nvPr>
        </p:nvSpPr>
        <p:spPr>
          <a:xfrm>
            <a:off x="1295401" y="2448560"/>
            <a:ext cx="9601196" cy="3586480"/>
          </a:xfrm>
        </p:spPr>
        <p:txBody>
          <a:bodyPr>
            <a:normAutofit fontScale="92500" lnSpcReduction="20000"/>
          </a:bodyPr>
          <a:lstStyle/>
          <a:p>
            <a:pPr>
              <a:buFont typeface="Wingdings" panose="05000000000000000000" pitchFamily="2" charset="2"/>
              <a:buChar char="ü"/>
            </a:pPr>
            <a:r>
              <a:rPr lang="en-US" dirty="0"/>
              <a:t> </a:t>
            </a:r>
            <a:r>
              <a:rPr lang="en-US" b="1" dirty="0"/>
              <a:t>Signature </a:t>
            </a:r>
            <a:r>
              <a:rPr lang="en-US" b="1" dirty="0" err="1"/>
              <a:t>Behaviour</a:t>
            </a:r>
            <a:r>
              <a:rPr lang="en-US" b="1" dirty="0"/>
              <a:t> </a:t>
            </a:r>
          </a:p>
          <a:p>
            <a:r>
              <a:rPr lang="en-US" dirty="0"/>
              <a:t>They will keep records/journals of the attack. </a:t>
            </a:r>
          </a:p>
          <a:p>
            <a:r>
              <a:rPr lang="en-US" dirty="0"/>
              <a:t>Engage in voyeuristic </a:t>
            </a:r>
            <a:r>
              <a:rPr lang="en-US" dirty="0" err="1"/>
              <a:t>behaviour</a:t>
            </a:r>
            <a:r>
              <a:rPr lang="en-US" dirty="0"/>
              <a:t> of the victim before and after the attack.</a:t>
            </a:r>
          </a:p>
          <a:p>
            <a:pPr marL="0" indent="0">
              <a:buNone/>
            </a:pPr>
            <a:endParaRPr lang="en-US" dirty="0"/>
          </a:p>
          <a:p>
            <a:pPr>
              <a:buFont typeface="Wingdings" panose="05000000000000000000" pitchFamily="2" charset="2"/>
              <a:buChar char="§"/>
            </a:pPr>
            <a:r>
              <a:rPr lang="en-US" b="1" dirty="0"/>
              <a:t>POWER ASSERTIVE. </a:t>
            </a:r>
          </a:p>
          <a:p>
            <a:pPr marL="0" indent="0">
              <a:buNone/>
            </a:pPr>
            <a:r>
              <a:rPr lang="en-US" dirty="0"/>
              <a:t>These include offender </a:t>
            </a:r>
            <a:r>
              <a:rPr lang="en-US" dirty="0" err="1"/>
              <a:t>behaviours</a:t>
            </a:r>
            <a:r>
              <a:rPr lang="en-US" dirty="0"/>
              <a:t> that are intended to restore the offender's </a:t>
            </a:r>
            <a:r>
              <a:rPr lang="en-US" dirty="0" err="1"/>
              <a:t>selfconfidence</a:t>
            </a:r>
            <a:r>
              <a:rPr lang="en-US" dirty="0"/>
              <a:t> or self-worth through the use of moderate- to high-aggression means. These </a:t>
            </a:r>
            <a:r>
              <a:rPr lang="en-US" dirty="0" err="1"/>
              <a:t>behaviours</a:t>
            </a:r>
            <a:r>
              <a:rPr lang="en-US" dirty="0"/>
              <a:t> suggest an underlying lack of confidence and a sense of personal inadequacy that are expressed through control, mastery, and humiliation of the victim, while demonstrating the offender's sense of authority.</a:t>
            </a:r>
          </a:p>
        </p:txBody>
      </p:sp>
    </p:spTree>
    <p:extLst>
      <p:ext uri="{BB962C8B-B14F-4D97-AF65-F5344CB8AC3E}">
        <p14:creationId xmlns:p14="http://schemas.microsoft.com/office/powerpoint/2010/main" val="2684651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B6F24-336E-BB6B-A6FB-E9D0D9DCA9E0}"/>
              </a:ext>
            </a:extLst>
          </p:cNvPr>
          <p:cNvSpPr>
            <a:spLocks noGrp="1"/>
          </p:cNvSpPr>
          <p:nvPr>
            <p:ph type="title"/>
          </p:nvPr>
        </p:nvSpPr>
        <p:spPr>
          <a:xfrm>
            <a:off x="1295402" y="1463040"/>
            <a:ext cx="9601196" cy="89408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B971ACEE-ADFF-B720-6655-1FBDA9ED9B3A}"/>
              </a:ext>
            </a:extLst>
          </p:cNvPr>
          <p:cNvSpPr>
            <a:spLocks noGrp="1"/>
          </p:cNvSpPr>
          <p:nvPr>
            <p:ph idx="1"/>
          </p:nvPr>
        </p:nvSpPr>
        <p:spPr>
          <a:xfrm>
            <a:off x="1295401" y="2458720"/>
            <a:ext cx="9601196" cy="3677920"/>
          </a:xfrm>
        </p:spPr>
        <p:txBody>
          <a:bodyPr/>
          <a:lstStyle/>
          <a:p>
            <a:pPr>
              <a:buFont typeface="Wingdings" panose="05000000000000000000" pitchFamily="2" charset="2"/>
              <a:buChar char="ü"/>
            </a:pPr>
            <a:r>
              <a:rPr lang="en-US" b="1" dirty="0"/>
              <a:t>MO </a:t>
            </a:r>
            <a:r>
              <a:rPr lang="en-US" b="1" dirty="0" err="1"/>
              <a:t>Behaviour</a:t>
            </a:r>
            <a:r>
              <a:rPr lang="en-US" b="1" dirty="0"/>
              <a:t> </a:t>
            </a:r>
          </a:p>
          <a:p>
            <a:pPr>
              <a:buFont typeface="Arial" panose="020B0604020202020204" pitchFamily="34" charset="0"/>
              <a:buChar char="•"/>
            </a:pPr>
            <a:r>
              <a:rPr lang="en-US" dirty="0"/>
              <a:t> The victim is pre-selected or opportunistic.</a:t>
            </a:r>
          </a:p>
          <a:p>
            <a:pPr>
              <a:buFont typeface="Arial" panose="020B0604020202020204" pitchFamily="34" charset="0"/>
              <a:buChar char="•"/>
            </a:pPr>
            <a:r>
              <a:rPr lang="en-US" dirty="0"/>
              <a:t> The victim is chosen by availability, accessibility and vulnerability. </a:t>
            </a:r>
          </a:p>
          <a:p>
            <a:pPr>
              <a:buFont typeface="Arial" panose="020B0604020202020204" pitchFamily="34" charset="0"/>
              <a:buChar char="•"/>
            </a:pPr>
            <a:r>
              <a:rPr lang="en-US" dirty="0"/>
              <a:t> The intruder will engage in surveillance and intelligence gathering against the victim. </a:t>
            </a:r>
          </a:p>
          <a:p>
            <a:pPr>
              <a:buFont typeface="Arial" panose="020B0604020202020204" pitchFamily="34" charset="0"/>
              <a:buChar char="•"/>
            </a:pPr>
            <a:r>
              <a:rPr lang="en-US" dirty="0"/>
              <a:t> The attacker will take a trophy to prove superiority; however, the attacker will usually not keep a detailed journal of the attack .</a:t>
            </a:r>
          </a:p>
          <a:p>
            <a:pPr marL="0" indent="0">
              <a:buNone/>
            </a:pPr>
            <a:endParaRPr lang="en-US" dirty="0"/>
          </a:p>
        </p:txBody>
      </p:sp>
    </p:spTree>
    <p:extLst>
      <p:ext uri="{BB962C8B-B14F-4D97-AF65-F5344CB8AC3E}">
        <p14:creationId xmlns:p14="http://schemas.microsoft.com/office/powerpoint/2010/main" val="3568215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9D9C9-91B8-0348-AFBB-1F73AE1D3FC8}"/>
              </a:ext>
            </a:extLst>
          </p:cNvPr>
          <p:cNvSpPr>
            <a:spLocks noGrp="1"/>
          </p:cNvSpPr>
          <p:nvPr>
            <p:ph type="title"/>
          </p:nvPr>
        </p:nvSpPr>
        <p:spPr>
          <a:xfrm>
            <a:off x="1295402" y="1452880"/>
            <a:ext cx="9601196" cy="94488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72913535-D3B9-2CED-213F-F5E0090C3A80}"/>
              </a:ext>
            </a:extLst>
          </p:cNvPr>
          <p:cNvSpPr>
            <a:spLocks noGrp="1"/>
          </p:cNvSpPr>
          <p:nvPr>
            <p:ph idx="1"/>
          </p:nvPr>
        </p:nvSpPr>
        <p:spPr>
          <a:xfrm>
            <a:off x="1295401" y="2397760"/>
            <a:ext cx="9601196" cy="3505200"/>
          </a:xfrm>
        </p:spPr>
        <p:txBody>
          <a:bodyPr>
            <a:normAutofit fontScale="92500"/>
          </a:bodyPr>
          <a:lstStyle/>
          <a:p>
            <a:pPr>
              <a:buFont typeface="Wingdings" panose="05000000000000000000" pitchFamily="2" charset="2"/>
              <a:buChar char="ü"/>
            </a:pPr>
            <a:r>
              <a:rPr lang="en-US" b="1" dirty="0"/>
              <a:t>Signature </a:t>
            </a:r>
            <a:r>
              <a:rPr lang="en-US" b="1" dirty="0" err="1"/>
              <a:t>Behaviour</a:t>
            </a:r>
            <a:endParaRPr lang="en-US" b="1" dirty="0"/>
          </a:p>
          <a:p>
            <a:r>
              <a:rPr lang="en-US" dirty="0"/>
              <a:t>Demeans and humiliates the victim demonstrating the offender's power of control over the victim. </a:t>
            </a:r>
          </a:p>
          <a:p>
            <a:r>
              <a:rPr lang="en-US" dirty="0"/>
              <a:t>Offender's pleasure is primary as it reinforces the offender's belief in his invulnerability.</a:t>
            </a:r>
          </a:p>
          <a:p>
            <a:r>
              <a:rPr lang="en-US" dirty="0"/>
              <a:t> Offender may demonstrate a lack of care with regard to covering of his tracks/evidence. </a:t>
            </a:r>
          </a:p>
          <a:p>
            <a:r>
              <a:rPr lang="en-US" dirty="0"/>
              <a:t>The victim is a prop only to support the offender's belief in his invulnerability. </a:t>
            </a:r>
          </a:p>
        </p:txBody>
      </p:sp>
    </p:spTree>
    <p:extLst>
      <p:ext uri="{BB962C8B-B14F-4D97-AF65-F5344CB8AC3E}">
        <p14:creationId xmlns:p14="http://schemas.microsoft.com/office/powerpoint/2010/main" val="1753309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BD959-7336-635C-1097-836CA9E6ED98}"/>
              </a:ext>
            </a:extLst>
          </p:cNvPr>
          <p:cNvSpPr>
            <a:spLocks noGrp="1"/>
          </p:cNvSpPr>
          <p:nvPr>
            <p:ph type="title"/>
          </p:nvPr>
        </p:nvSpPr>
        <p:spPr>
          <a:xfrm>
            <a:off x="1295402" y="1463040"/>
            <a:ext cx="9601196" cy="92456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A644760E-958E-03E3-A1AD-0F3A3F6613E9}"/>
              </a:ext>
            </a:extLst>
          </p:cNvPr>
          <p:cNvSpPr>
            <a:spLocks noGrp="1"/>
          </p:cNvSpPr>
          <p:nvPr>
            <p:ph idx="1"/>
          </p:nvPr>
        </p:nvSpPr>
        <p:spPr>
          <a:xfrm>
            <a:off x="1295401" y="2468880"/>
            <a:ext cx="9601196" cy="3545840"/>
          </a:xfrm>
        </p:spPr>
        <p:txBody>
          <a:bodyPr>
            <a:normAutofit fontScale="85000" lnSpcReduction="10000"/>
          </a:bodyPr>
          <a:lstStyle/>
          <a:p>
            <a:pPr>
              <a:buFont typeface="Wingdings" panose="05000000000000000000" pitchFamily="2" charset="2"/>
              <a:buChar char="§"/>
            </a:pPr>
            <a:r>
              <a:rPr lang="en-US" b="1" dirty="0"/>
              <a:t>ANGER RETALIATORY.</a:t>
            </a:r>
          </a:p>
          <a:p>
            <a:pPr marL="0" indent="0">
              <a:buNone/>
            </a:pPr>
            <a:r>
              <a:rPr lang="en-US" dirty="0"/>
              <a:t>This is just what the name suggests - the offender is acting on the basis of </a:t>
            </a:r>
            <a:r>
              <a:rPr lang="en-US" dirty="0" err="1"/>
              <a:t>cumul</a:t>
            </a:r>
            <a:r>
              <a:rPr lang="en-US" dirty="0"/>
              <a:t> </a:t>
            </a:r>
            <a:r>
              <a:rPr lang="en-US" dirty="0" err="1"/>
              <a:t>ative</a:t>
            </a:r>
            <a:r>
              <a:rPr lang="en-US" dirty="0"/>
              <a:t> real or imagined wrongs from those that are in their world. These types of </a:t>
            </a:r>
            <a:r>
              <a:rPr lang="en-US" dirty="0" err="1"/>
              <a:t>behaviours</a:t>
            </a:r>
            <a:r>
              <a:rPr lang="en-US" dirty="0"/>
              <a:t> are commonly evidenced in stranger-to-stranger sexual assaults, domestic homicides, work related homicides, harassment, and cases involving political or religious terrorism.</a:t>
            </a:r>
          </a:p>
          <a:p>
            <a:pPr marL="0" indent="0">
              <a:buNone/>
            </a:pPr>
            <a:r>
              <a:rPr lang="en-US" b="1" dirty="0"/>
              <a:t>MO </a:t>
            </a:r>
            <a:r>
              <a:rPr lang="en-US" b="1" dirty="0" err="1"/>
              <a:t>Behaviour</a:t>
            </a:r>
            <a:endParaRPr lang="en-US" b="1" dirty="0"/>
          </a:p>
          <a:p>
            <a:r>
              <a:rPr lang="en-US" dirty="0"/>
              <a:t>Attack is unplanned; a result of an emotional reaction on the part of the offender. </a:t>
            </a:r>
          </a:p>
          <a:p>
            <a:r>
              <a:rPr lang="en-US" dirty="0"/>
              <a:t>Attack is </a:t>
            </a:r>
            <a:r>
              <a:rPr lang="en-US" dirty="0" err="1"/>
              <a:t>skilfully</a:t>
            </a:r>
            <a:r>
              <a:rPr lang="en-US" dirty="0"/>
              <a:t> planned and focused on a particular victim or victim population. </a:t>
            </a:r>
          </a:p>
          <a:p>
            <a:r>
              <a:rPr lang="en-US" dirty="0"/>
              <a:t>Offences appear sporadic over time, occurring at any location, at any time of day or night.</a:t>
            </a:r>
          </a:p>
        </p:txBody>
      </p:sp>
    </p:spTree>
    <p:extLst>
      <p:ext uri="{BB962C8B-B14F-4D97-AF65-F5344CB8AC3E}">
        <p14:creationId xmlns:p14="http://schemas.microsoft.com/office/powerpoint/2010/main" val="1131887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C547D-EE9C-0E4F-9CB8-3376A906BC5B}"/>
              </a:ext>
            </a:extLst>
          </p:cNvPr>
          <p:cNvSpPr>
            <a:spLocks noGrp="1"/>
          </p:cNvSpPr>
          <p:nvPr>
            <p:ph type="title"/>
          </p:nvPr>
        </p:nvSpPr>
        <p:spPr>
          <a:xfrm>
            <a:off x="1295402" y="1534160"/>
            <a:ext cx="9601196" cy="81280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5007E731-16F8-82A4-378C-C05E7E40BF28}"/>
              </a:ext>
            </a:extLst>
          </p:cNvPr>
          <p:cNvSpPr>
            <a:spLocks noGrp="1"/>
          </p:cNvSpPr>
          <p:nvPr>
            <p:ph idx="1"/>
          </p:nvPr>
        </p:nvSpPr>
        <p:spPr/>
        <p:txBody>
          <a:bodyPr>
            <a:normAutofit fontScale="92500" lnSpcReduction="10000"/>
          </a:bodyPr>
          <a:lstStyle/>
          <a:p>
            <a:r>
              <a:rPr lang="en-US" dirty="0"/>
              <a:t>If planned, the offender will make excessive preparation. </a:t>
            </a:r>
          </a:p>
          <a:p>
            <a:r>
              <a:rPr lang="en-US" dirty="0"/>
              <a:t>Offender knows the victim, or the victim </a:t>
            </a:r>
            <a:r>
              <a:rPr lang="en-US" dirty="0" err="1"/>
              <a:t>symbolises</a:t>
            </a:r>
            <a:r>
              <a:rPr lang="en-US" dirty="0"/>
              <a:t> something specific to the offender.</a:t>
            </a:r>
          </a:p>
          <a:p>
            <a:pPr>
              <a:buFont typeface="Wingdings" panose="05000000000000000000" pitchFamily="2" charset="2"/>
              <a:buChar char="ü"/>
            </a:pPr>
            <a:r>
              <a:rPr lang="en-US" b="1" dirty="0"/>
              <a:t>Signature </a:t>
            </a:r>
            <a:r>
              <a:rPr lang="en-US" b="1" dirty="0" err="1"/>
              <a:t>Behaviour</a:t>
            </a:r>
            <a:r>
              <a:rPr lang="en-US" b="1" dirty="0"/>
              <a:t> </a:t>
            </a:r>
          </a:p>
          <a:p>
            <a:r>
              <a:rPr lang="en-US" dirty="0"/>
              <a:t>There is a lot of anger directed towards the victim. </a:t>
            </a:r>
          </a:p>
          <a:p>
            <a:r>
              <a:rPr lang="en-US" dirty="0"/>
              <a:t>Collateral victims in the crime scene are a result of anger and lack of planning. Collateral victims are guilty by association.</a:t>
            </a:r>
          </a:p>
          <a:p>
            <a:r>
              <a:rPr lang="en-US" dirty="0"/>
              <a:t>The attack is directed towards a particular person, group, institution or </a:t>
            </a:r>
            <a:r>
              <a:rPr lang="en-US" dirty="0" err="1"/>
              <a:t>organisation</a:t>
            </a:r>
            <a:r>
              <a:rPr lang="en-US" dirty="0"/>
              <a:t>.</a:t>
            </a:r>
          </a:p>
        </p:txBody>
      </p:sp>
    </p:spTree>
    <p:extLst>
      <p:ext uri="{BB962C8B-B14F-4D97-AF65-F5344CB8AC3E}">
        <p14:creationId xmlns:p14="http://schemas.microsoft.com/office/powerpoint/2010/main" val="13088515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5AA5D-1D5B-651A-DAA0-88684810A2F2}"/>
              </a:ext>
            </a:extLst>
          </p:cNvPr>
          <p:cNvSpPr>
            <a:spLocks noGrp="1"/>
          </p:cNvSpPr>
          <p:nvPr>
            <p:ph type="title"/>
          </p:nvPr>
        </p:nvSpPr>
        <p:spPr>
          <a:xfrm>
            <a:off x="1295402" y="1422400"/>
            <a:ext cx="9601196" cy="91440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52073C21-4E3D-CBBF-50E7-F3EA5141AA7D}"/>
              </a:ext>
            </a:extLst>
          </p:cNvPr>
          <p:cNvSpPr>
            <a:spLocks noGrp="1"/>
          </p:cNvSpPr>
          <p:nvPr>
            <p:ph idx="1"/>
          </p:nvPr>
        </p:nvSpPr>
        <p:spPr>
          <a:xfrm>
            <a:off x="1295401" y="2438400"/>
            <a:ext cx="9601196" cy="3627120"/>
          </a:xfrm>
        </p:spPr>
        <p:txBody>
          <a:bodyPr>
            <a:normAutofit fontScale="92500" lnSpcReduction="20000"/>
          </a:bodyPr>
          <a:lstStyle/>
          <a:p>
            <a:pPr>
              <a:buFont typeface="Wingdings" panose="05000000000000000000" pitchFamily="2" charset="2"/>
              <a:buChar char="§"/>
            </a:pPr>
            <a:r>
              <a:rPr lang="en-US" b="1" dirty="0"/>
              <a:t>SADISTIC. </a:t>
            </a:r>
          </a:p>
          <a:p>
            <a:pPr marL="0" indent="0">
              <a:buNone/>
            </a:pPr>
            <a:r>
              <a:rPr lang="en-US" dirty="0"/>
              <a:t>The primary motivation for this </a:t>
            </a:r>
            <a:r>
              <a:rPr lang="en-US" dirty="0" err="1"/>
              <a:t>behaviour</a:t>
            </a:r>
            <a:r>
              <a:rPr lang="en-US" dirty="0"/>
              <a:t> is sexual; however, sexual expression for the offender is manifested in physical aggression, or torture, towards the victim. The goal of this </a:t>
            </a:r>
            <a:r>
              <a:rPr lang="en-US" dirty="0" err="1"/>
              <a:t>behaviour</a:t>
            </a:r>
            <a:r>
              <a:rPr lang="en-US" dirty="0"/>
              <a:t> is total victim fear and submission for the purposes of feeding the offender's sexual desires.</a:t>
            </a:r>
          </a:p>
          <a:p>
            <a:pPr>
              <a:buFont typeface="Wingdings" panose="05000000000000000000" pitchFamily="2" charset="2"/>
              <a:buChar char="ü"/>
            </a:pPr>
            <a:r>
              <a:rPr lang="en-US" b="1" dirty="0"/>
              <a:t>MO </a:t>
            </a:r>
            <a:r>
              <a:rPr lang="en-US" b="1" dirty="0" err="1"/>
              <a:t>Behaviour</a:t>
            </a:r>
            <a:r>
              <a:rPr lang="en-US" b="1" dirty="0"/>
              <a:t> </a:t>
            </a:r>
          </a:p>
          <a:p>
            <a:r>
              <a:rPr lang="en-US" dirty="0"/>
              <a:t> The offender chooses or impersonates an occupation that allows them to act as an authority figure, placing them in a position to identify and acquire victims. </a:t>
            </a:r>
          </a:p>
          <a:p>
            <a:r>
              <a:rPr lang="en-US" dirty="0"/>
              <a:t>Offences planned in exacting detail. </a:t>
            </a:r>
          </a:p>
          <a:p>
            <a:r>
              <a:rPr lang="en-US" dirty="0"/>
              <a:t>Offences executed methodically.</a:t>
            </a:r>
          </a:p>
          <a:p>
            <a:pPr marL="0" indent="0">
              <a:buNone/>
            </a:pPr>
            <a:endParaRPr lang="en-US" dirty="0"/>
          </a:p>
          <a:p>
            <a:endParaRPr lang="en-US" dirty="0"/>
          </a:p>
        </p:txBody>
      </p:sp>
    </p:spTree>
    <p:extLst>
      <p:ext uri="{BB962C8B-B14F-4D97-AF65-F5344CB8AC3E}">
        <p14:creationId xmlns:p14="http://schemas.microsoft.com/office/powerpoint/2010/main" val="1575638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DB3BC-9BBF-F451-AF9E-D79C33C9F2D6}"/>
              </a:ext>
            </a:extLst>
          </p:cNvPr>
          <p:cNvSpPr>
            <a:spLocks noGrp="1"/>
          </p:cNvSpPr>
          <p:nvPr>
            <p:ph type="title"/>
          </p:nvPr>
        </p:nvSpPr>
        <p:spPr>
          <a:xfrm>
            <a:off x="1295402" y="1595120"/>
            <a:ext cx="9601196" cy="822960"/>
          </a:xfrm>
        </p:spPr>
        <p:txBody>
          <a:bodyPr>
            <a:normAutofit fontScale="90000"/>
          </a:bodyPr>
          <a:lstStyle/>
          <a:p>
            <a:r>
              <a:rPr lang="en-US" sz="3200" b="1" dirty="0"/>
              <a:t>MOTIVES OF THE CYBER CRIMINAL CONT…</a:t>
            </a:r>
            <a:br>
              <a:rPr lang="en-US" sz="3200" b="1" dirty="0"/>
            </a:br>
            <a:endParaRPr lang="en-US" sz="3200" dirty="0"/>
          </a:p>
        </p:txBody>
      </p:sp>
      <p:sp>
        <p:nvSpPr>
          <p:cNvPr id="3" name="Content Placeholder 2">
            <a:extLst>
              <a:ext uri="{FF2B5EF4-FFF2-40B4-BE49-F238E27FC236}">
                <a16:creationId xmlns:a16="http://schemas.microsoft.com/office/drawing/2014/main" id="{232E7BC6-98F3-237B-EE19-239E2ED4F578}"/>
              </a:ext>
            </a:extLst>
          </p:cNvPr>
          <p:cNvSpPr>
            <a:spLocks noGrp="1"/>
          </p:cNvSpPr>
          <p:nvPr>
            <p:ph idx="1"/>
          </p:nvPr>
        </p:nvSpPr>
        <p:spPr>
          <a:xfrm>
            <a:off x="1295401" y="2418080"/>
            <a:ext cx="9601196" cy="3769360"/>
          </a:xfrm>
        </p:spPr>
        <p:txBody>
          <a:bodyPr>
            <a:normAutofit fontScale="92500" lnSpcReduction="10000"/>
          </a:bodyPr>
          <a:lstStyle/>
          <a:p>
            <a:pPr>
              <a:buFont typeface="Wingdings" panose="05000000000000000000" pitchFamily="2" charset="2"/>
              <a:buChar char="ü"/>
            </a:pPr>
            <a:r>
              <a:rPr lang="en-US" b="1" dirty="0"/>
              <a:t>Signature </a:t>
            </a:r>
            <a:r>
              <a:rPr lang="en-US" b="1" dirty="0" err="1"/>
              <a:t>Behaviour</a:t>
            </a:r>
            <a:r>
              <a:rPr lang="en-US" b="1" dirty="0"/>
              <a:t> </a:t>
            </a:r>
          </a:p>
          <a:p>
            <a:r>
              <a:rPr lang="en-US" dirty="0"/>
              <a:t>The attacks can last for an extended period of time. </a:t>
            </a:r>
          </a:p>
          <a:p>
            <a:r>
              <a:rPr lang="en-US" dirty="0"/>
              <a:t>Offender is good at presenting the image of a loving and sincere individual. </a:t>
            </a:r>
          </a:p>
          <a:p>
            <a:r>
              <a:rPr lang="en-US" dirty="0"/>
              <a:t>Victims are strangers to the offender.</a:t>
            </a:r>
          </a:p>
          <a:p>
            <a:pPr marL="0" indent="0">
              <a:buNone/>
            </a:pPr>
            <a:endParaRPr lang="en-US" dirty="0"/>
          </a:p>
          <a:p>
            <a:pPr>
              <a:buFont typeface="Wingdings" panose="05000000000000000000" pitchFamily="2" charset="2"/>
              <a:buChar char="§"/>
            </a:pPr>
            <a:r>
              <a:rPr lang="en-US" b="1" dirty="0"/>
              <a:t>PROFIT ORIENTED.</a:t>
            </a:r>
          </a:p>
          <a:p>
            <a:pPr marL="0" indent="0">
              <a:buNone/>
            </a:pPr>
            <a:r>
              <a:rPr lang="en-US" dirty="0"/>
              <a:t>These include criminal </a:t>
            </a:r>
            <a:r>
              <a:rPr lang="en-US" dirty="0" err="1"/>
              <a:t>behaviours</a:t>
            </a:r>
            <a:r>
              <a:rPr lang="en-US" dirty="0"/>
              <a:t> that evidence an offender motivation oriented towards material or personal gain. This type of </a:t>
            </a:r>
            <a:r>
              <a:rPr lang="en-US" dirty="0" err="1"/>
              <a:t>behaviour</a:t>
            </a:r>
            <a:r>
              <a:rPr lang="en-US" dirty="0"/>
              <a:t> will not necessarily satisfy psychological and emotional needs.</a:t>
            </a:r>
            <a:endParaRPr lang="en-US" b="1" dirty="0"/>
          </a:p>
        </p:txBody>
      </p:sp>
    </p:spTree>
    <p:extLst>
      <p:ext uri="{BB962C8B-B14F-4D97-AF65-F5344CB8AC3E}">
        <p14:creationId xmlns:p14="http://schemas.microsoft.com/office/powerpoint/2010/main" val="1157451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E5CB-429B-46B0-B563-E7B68745C12C}"/>
              </a:ext>
            </a:extLst>
          </p:cNvPr>
          <p:cNvSpPr>
            <a:spLocks noGrp="1"/>
          </p:cNvSpPr>
          <p:nvPr>
            <p:ph type="title"/>
          </p:nvPr>
        </p:nvSpPr>
        <p:spPr>
          <a:xfrm>
            <a:off x="1295402" y="1188720"/>
            <a:ext cx="9601196" cy="1239520"/>
          </a:xfrm>
        </p:spPr>
        <p:txBody>
          <a:bodyPr>
            <a:normAutofit fontScale="90000"/>
          </a:bodyPr>
          <a:lstStyle/>
          <a:p>
            <a:pPr algn="ctr"/>
            <a:r>
              <a:rPr lang="en-US" sz="3600" b="1" dirty="0"/>
              <a:t>A MODEL OF INFORMATION SYSTEMS INTRUSIONS</a:t>
            </a:r>
            <a:br>
              <a:rPr lang="en-US" dirty="0"/>
            </a:br>
            <a:endParaRPr lang="en-US" b="1" dirty="0"/>
          </a:p>
        </p:txBody>
      </p:sp>
      <p:sp>
        <p:nvSpPr>
          <p:cNvPr id="3" name="Content Placeholder 2">
            <a:extLst>
              <a:ext uri="{FF2B5EF4-FFF2-40B4-BE49-F238E27FC236}">
                <a16:creationId xmlns:a16="http://schemas.microsoft.com/office/drawing/2014/main" id="{DB58E7B3-212B-417B-9630-5DF2DB0A467C}"/>
              </a:ext>
            </a:extLst>
          </p:cNvPr>
          <p:cNvSpPr>
            <a:spLocks noGrp="1"/>
          </p:cNvSpPr>
          <p:nvPr>
            <p:ph idx="1"/>
          </p:nvPr>
        </p:nvSpPr>
        <p:spPr>
          <a:xfrm>
            <a:off x="1295401" y="2428240"/>
            <a:ext cx="9601196" cy="3525520"/>
          </a:xfrm>
        </p:spPr>
        <p:txBody>
          <a:bodyPr>
            <a:normAutofit fontScale="77500" lnSpcReduction="20000"/>
          </a:bodyPr>
          <a:lstStyle/>
          <a:p>
            <a:pPr marL="0" indent="0">
              <a:buNone/>
            </a:pPr>
            <a:r>
              <a:rPr lang="en-US" dirty="0"/>
              <a:t>Refers to a conceptual framework that outlines the typical steps, methods, and decision-making processes involved when a cybercriminal attempts to infiltrate an information systems. Hackers operate in a characteristic fashion, performing a set of analytic, probing and exploiting behavior with information systems or networks. </a:t>
            </a:r>
          </a:p>
          <a:p>
            <a:pPr marL="0" indent="0" algn="ctr">
              <a:buNone/>
            </a:pPr>
            <a:r>
              <a:rPr lang="en-US" b="1" dirty="0"/>
              <a:t>Hacking process</a:t>
            </a:r>
            <a:endParaRPr lang="en-US" dirty="0"/>
          </a:p>
          <a:p>
            <a:pPr marL="0" indent="0">
              <a:buNone/>
            </a:pPr>
            <a:r>
              <a:rPr lang="en-US" dirty="0"/>
              <a:t>• The first phase is concerned with the processes by which an intruder identifies and selects the machine(s) and network(s) to be penetrated. </a:t>
            </a:r>
          </a:p>
          <a:p>
            <a:pPr marL="0" indent="0">
              <a:buNone/>
            </a:pPr>
            <a:r>
              <a:rPr lang="en-US" dirty="0"/>
              <a:t>• The second phase is concerned with the processes by which an intruder would gather intelligence about the machine(s) and network(s) to be penetrated.</a:t>
            </a:r>
          </a:p>
          <a:p>
            <a:pPr marL="0" indent="0">
              <a:buNone/>
            </a:pPr>
            <a:r>
              <a:rPr lang="en-US" dirty="0"/>
              <a:t> • Phase three is concerned with the processes by which an information systems system is penetrated. This phase involves the selection and deployment of a vulnerability against a set of target machine(s) and network(s)</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804549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D479F-BDF8-4D19-A637-3A02E6A8D5CD}"/>
              </a:ext>
            </a:extLst>
          </p:cNvPr>
          <p:cNvSpPr>
            <a:spLocks noGrp="1"/>
          </p:cNvSpPr>
          <p:nvPr>
            <p:ph type="title"/>
          </p:nvPr>
        </p:nvSpPr>
        <p:spPr>
          <a:xfrm>
            <a:off x="1295402" y="982132"/>
            <a:ext cx="9601196" cy="1070188"/>
          </a:xfrm>
        </p:spPr>
        <p:txBody>
          <a:bodyPr>
            <a:normAutofit fontScale="90000"/>
          </a:bodyPr>
          <a:lstStyle/>
          <a:p>
            <a:pPr algn="ctr"/>
            <a:br>
              <a:rPr lang="en-US" b="1" dirty="0"/>
            </a:br>
            <a:r>
              <a:rPr lang="en-US" sz="3600" b="1" dirty="0"/>
              <a:t>A MODEL OF INFORMATION SYSTEMS INTRUSIONS CONT…</a:t>
            </a:r>
            <a:endParaRPr lang="en-US" sz="3600" dirty="0"/>
          </a:p>
        </p:txBody>
      </p:sp>
      <p:sp>
        <p:nvSpPr>
          <p:cNvPr id="3" name="Content Placeholder 2">
            <a:extLst>
              <a:ext uri="{FF2B5EF4-FFF2-40B4-BE49-F238E27FC236}">
                <a16:creationId xmlns:a16="http://schemas.microsoft.com/office/drawing/2014/main" id="{C6FEAFC8-684D-4E01-9712-AD75A53B3939}"/>
              </a:ext>
            </a:extLst>
          </p:cNvPr>
          <p:cNvSpPr>
            <a:spLocks noGrp="1"/>
          </p:cNvSpPr>
          <p:nvPr>
            <p:ph idx="1"/>
          </p:nvPr>
        </p:nvSpPr>
        <p:spPr>
          <a:xfrm>
            <a:off x="1295401" y="2468880"/>
            <a:ext cx="9601196" cy="3606800"/>
          </a:xfrm>
        </p:spPr>
        <p:txBody>
          <a:bodyPr>
            <a:normAutofit fontScale="85000" lnSpcReduction="20000"/>
          </a:bodyPr>
          <a:lstStyle/>
          <a:p>
            <a:pPr>
              <a:buFont typeface="Wingdings" panose="05000000000000000000" pitchFamily="2" charset="2"/>
              <a:buChar char="§"/>
            </a:pPr>
            <a:r>
              <a:rPr lang="en-US" sz="2400" b="1" dirty="0"/>
              <a:t>Target Identification</a:t>
            </a:r>
            <a:endParaRPr lang="en-US" b="1" dirty="0"/>
          </a:p>
          <a:p>
            <a:pPr marL="0" indent="0">
              <a:buNone/>
            </a:pPr>
            <a:r>
              <a:rPr lang="en-US" dirty="0"/>
              <a:t>The world contains untold millions of information systems, each of which might be a potential target for a hacker, depending upon the criteria which the hacker applies in selecting information systems for attention. </a:t>
            </a:r>
            <a:endParaRPr lang="en-US" b="1" dirty="0"/>
          </a:p>
          <a:p>
            <a:pPr>
              <a:buFont typeface="Arial" panose="020B0604020202020204" pitchFamily="34" charset="0"/>
              <a:buChar char="•"/>
            </a:pPr>
            <a:r>
              <a:rPr lang="en-US" b="1" dirty="0"/>
              <a:t>Objective</a:t>
            </a:r>
            <a:r>
              <a:rPr lang="en-US" dirty="0"/>
              <a:t>: </a:t>
            </a:r>
          </a:p>
          <a:p>
            <a:pPr marL="0" indent="0">
              <a:buNone/>
            </a:pPr>
            <a:r>
              <a:rPr lang="en-US" dirty="0"/>
              <a:t>Determine the potential targets that hold value for the attacker (e.g., organizations, systems, or individuals).</a:t>
            </a:r>
          </a:p>
          <a:p>
            <a:pPr>
              <a:buFont typeface="Arial" panose="020B0604020202020204" pitchFamily="34" charset="0"/>
              <a:buChar char="•"/>
            </a:pPr>
            <a:r>
              <a:rPr lang="en-US" b="1" dirty="0"/>
              <a:t>Methods</a:t>
            </a:r>
            <a:r>
              <a:rPr lang="en-US" dirty="0"/>
              <a:t>:</a:t>
            </a:r>
          </a:p>
          <a:p>
            <a:pPr marL="742950" lvl="1" indent="-285750">
              <a:buFont typeface="Arial" panose="020B0604020202020204" pitchFamily="34" charset="0"/>
              <a:buChar char="•"/>
            </a:pPr>
            <a:r>
              <a:rPr lang="en-US" dirty="0"/>
              <a:t>Open-source research (e.g., public data, social media).</a:t>
            </a:r>
          </a:p>
          <a:p>
            <a:pPr marL="742950" lvl="1" indent="-285750">
              <a:buFont typeface="Arial" panose="020B0604020202020204" pitchFamily="34" charset="0"/>
              <a:buChar char="•"/>
            </a:pPr>
            <a:r>
              <a:rPr lang="en-US" dirty="0"/>
              <a:t>Identifying critical assets like financial systems or intellectual property.</a:t>
            </a:r>
          </a:p>
          <a:p>
            <a:endParaRPr lang="en-US" dirty="0"/>
          </a:p>
        </p:txBody>
      </p:sp>
    </p:spTree>
    <p:extLst>
      <p:ext uri="{BB962C8B-B14F-4D97-AF65-F5344CB8AC3E}">
        <p14:creationId xmlns:p14="http://schemas.microsoft.com/office/powerpoint/2010/main" val="3891847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21F72-B566-49D9-B751-88B863371F5E}"/>
              </a:ext>
            </a:extLst>
          </p:cNvPr>
          <p:cNvSpPr>
            <a:spLocks noGrp="1"/>
          </p:cNvSpPr>
          <p:nvPr>
            <p:ph type="title"/>
          </p:nvPr>
        </p:nvSpPr>
        <p:spPr>
          <a:xfrm>
            <a:off x="1295402" y="1280160"/>
            <a:ext cx="9601196" cy="1148080"/>
          </a:xfrm>
        </p:spPr>
        <p:txBody>
          <a:bodyPr>
            <a:normAutofit/>
          </a:bodyPr>
          <a:lstStyle/>
          <a:p>
            <a:r>
              <a:rPr lang="en-US" sz="3200" b="1" dirty="0"/>
              <a:t>A MODEL OF INFORMATION SYSTEMS INTRUSIONS CONT…</a:t>
            </a:r>
          </a:p>
        </p:txBody>
      </p:sp>
      <p:sp>
        <p:nvSpPr>
          <p:cNvPr id="3" name="Content Placeholder 2">
            <a:extLst>
              <a:ext uri="{FF2B5EF4-FFF2-40B4-BE49-F238E27FC236}">
                <a16:creationId xmlns:a16="http://schemas.microsoft.com/office/drawing/2014/main" id="{8FD30FF3-03CC-4389-A426-6B0C3C0FA34B}"/>
              </a:ext>
            </a:extLst>
          </p:cNvPr>
          <p:cNvSpPr>
            <a:spLocks noGrp="1"/>
          </p:cNvSpPr>
          <p:nvPr>
            <p:ph idx="1"/>
          </p:nvPr>
        </p:nvSpPr>
        <p:spPr>
          <a:xfrm>
            <a:off x="1295401" y="2428240"/>
            <a:ext cx="9601196" cy="3677920"/>
          </a:xfrm>
        </p:spPr>
        <p:txBody>
          <a:bodyPr>
            <a:normAutofit fontScale="92500" lnSpcReduction="20000"/>
          </a:bodyPr>
          <a:lstStyle/>
          <a:p>
            <a:pPr>
              <a:buFont typeface="Wingdings" panose="05000000000000000000" pitchFamily="2" charset="2"/>
              <a:buChar char="§"/>
            </a:pPr>
            <a:r>
              <a:rPr lang="en-US" sz="2800" b="1" dirty="0"/>
              <a:t>Motivation factor</a:t>
            </a:r>
          </a:p>
          <a:p>
            <a:pPr>
              <a:buFont typeface="Arial" panose="020B0604020202020204" pitchFamily="34" charset="0"/>
              <a:buChar char="•"/>
            </a:pPr>
            <a:r>
              <a:rPr lang="en-US" b="1" dirty="0"/>
              <a:t>Objective</a:t>
            </a:r>
            <a:r>
              <a:rPr lang="en-US" dirty="0"/>
              <a:t>:</a:t>
            </a:r>
          </a:p>
          <a:p>
            <a:pPr marL="0" indent="0">
              <a:buNone/>
            </a:pPr>
            <a:r>
              <a:rPr lang="en-US" dirty="0"/>
              <a:t> Assess why the attacker is pursuing the intrusion.</a:t>
            </a:r>
          </a:p>
          <a:p>
            <a:pPr>
              <a:buFont typeface="Arial" panose="020B0604020202020204" pitchFamily="34" charset="0"/>
              <a:buChar char="•"/>
            </a:pPr>
            <a:r>
              <a:rPr lang="en-US" b="1" dirty="0"/>
              <a:t>Common Motives</a:t>
            </a:r>
            <a:r>
              <a:rPr lang="en-US" dirty="0"/>
              <a:t>:</a:t>
            </a:r>
          </a:p>
          <a:p>
            <a:pPr marL="742950" lvl="1" indent="-285750">
              <a:buFont typeface="Arial" panose="020B0604020202020204" pitchFamily="34" charset="0"/>
              <a:buChar char="•"/>
            </a:pPr>
            <a:r>
              <a:rPr lang="en-US" dirty="0"/>
              <a:t>Financial gain (e.g., theft, fraud, ransomware).</a:t>
            </a:r>
          </a:p>
          <a:p>
            <a:pPr marL="742950" lvl="1" indent="-285750">
              <a:buFont typeface="Arial" panose="020B0604020202020204" pitchFamily="34" charset="0"/>
              <a:buChar char="•"/>
            </a:pPr>
            <a:r>
              <a:rPr lang="en-US" dirty="0"/>
              <a:t>Espionage (e.g., corporate, political, or military).</a:t>
            </a:r>
          </a:p>
          <a:p>
            <a:pPr marL="742950" lvl="1" indent="-285750">
              <a:buFont typeface="Arial" panose="020B0604020202020204" pitchFamily="34" charset="0"/>
              <a:buChar char="•"/>
            </a:pPr>
            <a:r>
              <a:rPr lang="en-US" dirty="0"/>
              <a:t>Sabotage (e.g., disrupting services or damaging reputation).</a:t>
            </a:r>
          </a:p>
          <a:p>
            <a:pPr marL="742950" lvl="1" indent="-285750">
              <a:buFont typeface="Arial" panose="020B0604020202020204" pitchFamily="34" charset="0"/>
              <a:buChar char="•"/>
            </a:pPr>
            <a:r>
              <a:rPr lang="en-US" dirty="0"/>
              <a:t>Ideology (e.g., hacktivism).</a:t>
            </a:r>
          </a:p>
          <a:p>
            <a:pPr marL="742950" lvl="1" indent="-285750">
              <a:buFont typeface="Arial" panose="020B0604020202020204" pitchFamily="34" charset="0"/>
              <a:buChar char="•"/>
            </a:pPr>
            <a:r>
              <a:rPr lang="en-US" dirty="0"/>
              <a:t>Peer pressure and other challenges , for example: among malevolent hackers </a:t>
            </a:r>
          </a:p>
          <a:p>
            <a:pPr marL="742950" lvl="1"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414321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3C17-0D68-45C9-96CE-573187967161}"/>
              </a:ext>
            </a:extLst>
          </p:cNvPr>
          <p:cNvSpPr>
            <a:spLocks noGrp="1"/>
          </p:cNvSpPr>
          <p:nvPr>
            <p:ph type="title"/>
          </p:nvPr>
        </p:nvSpPr>
        <p:spPr>
          <a:xfrm>
            <a:off x="1295402" y="1239520"/>
            <a:ext cx="9601196" cy="1209040"/>
          </a:xfrm>
        </p:spPr>
        <p:txBody>
          <a:bodyPr>
            <a:normAutofit/>
          </a:bodyPr>
          <a:lstStyle/>
          <a:p>
            <a:r>
              <a:rPr lang="en-US" sz="3200" b="1" dirty="0"/>
              <a:t>A MODEL OF INFORMATION SYSTEMS INTRUSIONS CONT…</a:t>
            </a:r>
          </a:p>
        </p:txBody>
      </p:sp>
      <p:sp>
        <p:nvSpPr>
          <p:cNvPr id="3" name="Content Placeholder 2">
            <a:extLst>
              <a:ext uri="{FF2B5EF4-FFF2-40B4-BE49-F238E27FC236}">
                <a16:creationId xmlns:a16="http://schemas.microsoft.com/office/drawing/2014/main" id="{6748503B-77C0-4FDF-958B-B048C221F85A}"/>
              </a:ext>
            </a:extLst>
          </p:cNvPr>
          <p:cNvSpPr>
            <a:spLocks noGrp="1"/>
          </p:cNvSpPr>
          <p:nvPr>
            <p:ph idx="1"/>
          </p:nvPr>
        </p:nvSpPr>
        <p:spPr>
          <a:xfrm>
            <a:off x="1295401" y="2448560"/>
            <a:ext cx="9601196" cy="3606800"/>
          </a:xfrm>
        </p:spPr>
        <p:txBody>
          <a:bodyPr>
            <a:normAutofit fontScale="92500" lnSpcReduction="10000"/>
          </a:bodyPr>
          <a:lstStyle/>
          <a:p>
            <a:pPr>
              <a:buFont typeface="Wingdings" panose="05000000000000000000" pitchFamily="2" charset="2"/>
              <a:buChar char="§"/>
            </a:pPr>
            <a:r>
              <a:rPr lang="en-US" sz="2600" b="1" dirty="0"/>
              <a:t>Choice of criteria</a:t>
            </a:r>
          </a:p>
          <a:p>
            <a:pPr marL="0" indent="0">
              <a:buNone/>
            </a:pPr>
            <a:r>
              <a:rPr lang="en-US" sz="2000" dirty="0"/>
              <a:t>Driven by the motivation factors, hackers will apply their individual choice criteria to the universal set of information systems, abstracting the (possibly still large) set of targets in which they have an interest</a:t>
            </a:r>
            <a:r>
              <a:rPr lang="en-US" dirty="0"/>
              <a:t>. </a:t>
            </a:r>
            <a:endParaRPr lang="en-US" b="1" dirty="0"/>
          </a:p>
          <a:p>
            <a:pPr>
              <a:buFont typeface="Arial" panose="020B0604020202020204" pitchFamily="34" charset="0"/>
              <a:buChar char="•"/>
            </a:pPr>
            <a:r>
              <a:rPr lang="en-US" b="1" dirty="0"/>
              <a:t>Objective</a:t>
            </a:r>
            <a:r>
              <a:rPr lang="en-US" dirty="0"/>
              <a:t>: Evaluate potential targets based on feasibility and potential reward.</a:t>
            </a:r>
          </a:p>
          <a:p>
            <a:pPr>
              <a:buFont typeface="Arial" panose="020B0604020202020204" pitchFamily="34" charset="0"/>
              <a:buChar char="•"/>
            </a:pPr>
            <a:r>
              <a:rPr lang="en-US" b="1" dirty="0"/>
              <a:t>Criteria</a:t>
            </a:r>
            <a:r>
              <a:rPr lang="en-US" dirty="0"/>
              <a:t>:</a:t>
            </a:r>
          </a:p>
          <a:p>
            <a:pPr marL="742950" lvl="1" indent="-285750">
              <a:buFont typeface="Arial" panose="020B0604020202020204" pitchFamily="34" charset="0"/>
              <a:buChar char="•"/>
            </a:pPr>
            <a:r>
              <a:rPr lang="en-US" dirty="0"/>
              <a:t>Ease of access (e.g., weak security).</a:t>
            </a:r>
          </a:p>
          <a:p>
            <a:pPr marL="742950" lvl="1" indent="-285750">
              <a:buFont typeface="Arial" panose="020B0604020202020204" pitchFamily="34" charset="0"/>
              <a:buChar char="•"/>
            </a:pPr>
            <a:r>
              <a:rPr lang="en-US" dirty="0"/>
              <a:t>Value of the data or system.</a:t>
            </a:r>
          </a:p>
          <a:p>
            <a:pPr marL="742950" lvl="1" indent="-285750">
              <a:buFont typeface="Arial" panose="020B0604020202020204" pitchFamily="34" charset="0"/>
              <a:buChar char="•"/>
            </a:pPr>
            <a:r>
              <a:rPr lang="en-US" dirty="0"/>
              <a:t>Risk of detection or retaliation.</a:t>
            </a:r>
          </a:p>
          <a:p>
            <a:endParaRPr lang="en-US" dirty="0"/>
          </a:p>
        </p:txBody>
      </p:sp>
    </p:spTree>
    <p:extLst>
      <p:ext uri="{BB962C8B-B14F-4D97-AF65-F5344CB8AC3E}">
        <p14:creationId xmlns:p14="http://schemas.microsoft.com/office/powerpoint/2010/main" val="3731745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526D5-8466-4CF8-881F-2D3CC818619C}"/>
              </a:ext>
            </a:extLst>
          </p:cNvPr>
          <p:cNvSpPr>
            <a:spLocks noGrp="1"/>
          </p:cNvSpPr>
          <p:nvPr>
            <p:ph type="title"/>
          </p:nvPr>
        </p:nvSpPr>
        <p:spPr>
          <a:xfrm>
            <a:off x="1295402" y="1229360"/>
            <a:ext cx="9601196" cy="1117600"/>
          </a:xfrm>
        </p:spPr>
        <p:txBody>
          <a:bodyPr>
            <a:normAutofit/>
          </a:bodyPr>
          <a:lstStyle/>
          <a:p>
            <a:r>
              <a:rPr lang="en-US" sz="3200" b="1" dirty="0"/>
              <a:t>A MODEL OF INFORMATION SYSTEMS INTRUSIONS CONT…</a:t>
            </a:r>
          </a:p>
        </p:txBody>
      </p:sp>
      <p:sp>
        <p:nvSpPr>
          <p:cNvPr id="3" name="Content Placeholder 2">
            <a:extLst>
              <a:ext uri="{FF2B5EF4-FFF2-40B4-BE49-F238E27FC236}">
                <a16:creationId xmlns:a16="http://schemas.microsoft.com/office/drawing/2014/main" id="{4260C960-F40A-4AF7-A38B-665E2C652B69}"/>
              </a:ext>
            </a:extLst>
          </p:cNvPr>
          <p:cNvSpPr>
            <a:spLocks noGrp="1"/>
          </p:cNvSpPr>
          <p:nvPr>
            <p:ph idx="1"/>
          </p:nvPr>
        </p:nvSpPr>
        <p:spPr>
          <a:xfrm>
            <a:off x="1295401" y="2438400"/>
            <a:ext cx="9601196" cy="3667760"/>
          </a:xfrm>
        </p:spPr>
        <p:txBody>
          <a:bodyPr/>
          <a:lstStyle/>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en-US" b="1" dirty="0"/>
              <a:t> Target intelligence selection</a:t>
            </a:r>
          </a:p>
          <a:p>
            <a:pPr marL="0" marR="0" lvl="0" indent="0" algn="l" defTabSz="914400" rtl="0" eaLnBrk="0" fontAlgn="base" latinLnBrk="0" hangingPunct="0">
              <a:lnSpc>
                <a:spcPct val="100000"/>
              </a:lnSpc>
              <a:spcBef>
                <a:spcPct val="0"/>
              </a:spcBef>
              <a:spcAft>
                <a:spcPct val="0"/>
              </a:spcAft>
              <a:buClrTx/>
              <a:buSzTx/>
              <a:buNone/>
              <a:tabLst/>
            </a:pPr>
            <a:r>
              <a:rPr lang="en-US" sz="2000" dirty="0"/>
              <a:t>The selection of specific targets from the broad set of potential victims is driven by a variety of elements. </a:t>
            </a: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US" altLang="en-US" sz="2000" b="1" dirty="0"/>
          </a:p>
          <a:p>
            <a:pPr defTabSz="914400" eaLnBrk="0" fontAlgn="base" hangingPunct="0">
              <a:spcBef>
                <a:spcPct val="0"/>
              </a:spcBef>
              <a:spcAft>
                <a:spcPct val="0"/>
              </a:spcAft>
              <a:buClrTx/>
              <a:buSzTx/>
            </a:pPr>
            <a:r>
              <a:rPr kumimoji="0" lang="en-US" altLang="en-US" sz="2000" b="1" i="0" u="none" strike="noStrike" cap="none" normalizeH="0" baseline="0" dirty="0">
                <a:ln>
                  <a:noFill/>
                </a:ln>
                <a:solidFill>
                  <a:schemeClr val="tx1"/>
                </a:solidFill>
                <a:effectLst/>
              </a:rPr>
              <a:t>Objective</a:t>
            </a:r>
            <a:r>
              <a:rPr kumimoji="0" lang="en-US" altLang="en-US" sz="2000" b="0" i="0" u="none" strike="noStrike" cap="none" normalizeH="0" baseline="0" dirty="0">
                <a:ln>
                  <a:noFill/>
                </a:ln>
                <a:solidFill>
                  <a:schemeClr val="tx1"/>
                </a:solidFill>
                <a:effectLst/>
              </a:rPr>
              <a:t>: </a:t>
            </a:r>
          </a:p>
          <a:p>
            <a:pPr marL="0" indent="0" defTabSz="914400" eaLnBrk="0" fontAlgn="base" hangingPunct="0">
              <a:spcBef>
                <a:spcPct val="0"/>
              </a:spcBef>
              <a:spcAft>
                <a:spcPct val="0"/>
              </a:spcAft>
              <a:buClrTx/>
              <a:buSzTx/>
              <a:buNone/>
            </a:pPr>
            <a:r>
              <a:rPr kumimoji="0" lang="en-US" altLang="en-US" sz="2000" b="0" i="0" u="none" strike="noStrike" cap="none" normalizeH="0" baseline="0" dirty="0">
                <a:ln>
                  <a:noFill/>
                </a:ln>
                <a:solidFill>
                  <a:schemeClr val="tx1"/>
                </a:solidFill>
                <a:effectLst/>
              </a:rPr>
              <a:t>Narrow down targets by gathering specific details about their vulnerabilities.</a:t>
            </a:r>
          </a:p>
          <a:p>
            <a:pPr marR="0" lvl="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dirty="0">
              <a:ln>
                <a:noFill/>
              </a:ln>
              <a:solidFill>
                <a:schemeClr val="tx1"/>
              </a:solidFill>
              <a:effectLst/>
            </a:endParaRPr>
          </a:p>
          <a:p>
            <a:pPr defTabSz="914400" eaLnBrk="0" fontAlgn="base" hangingPunct="0">
              <a:spcBef>
                <a:spcPct val="0"/>
              </a:spcBef>
              <a:spcAft>
                <a:spcPct val="0"/>
              </a:spcAft>
              <a:buClrTx/>
              <a:buSzTx/>
            </a:pPr>
            <a:r>
              <a:rPr kumimoji="0" lang="en-US" altLang="en-US" sz="2000" b="1" i="0" u="none" strike="noStrike" cap="none" normalizeH="0" baseline="0" dirty="0">
                <a:ln>
                  <a:noFill/>
                </a:ln>
                <a:solidFill>
                  <a:schemeClr val="tx1"/>
                </a:solidFill>
                <a:effectLst/>
              </a:rPr>
              <a:t>Methods</a:t>
            </a:r>
            <a:r>
              <a:rPr kumimoji="0" lang="en-US" altLang="en-US" sz="2000" b="0" i="0" u="none" strike="noStrike" cap="none" normalizeH="0" baseline="0" dirty="0">
                <a:ln>
                  <a:noFill/>
                </a:ln>
                <a:solidFill>
                  <a:schemeClr val="tx1"/>
                </a:solidFill>
                <a:effectLst/>
              </a:rPr>
              <a:t>:</a:t>
            </a:r>
          </a:p>
          <a:p>
            <a:pPr defTabSz="914400" eaLnBrk="0" fontAlgn="base" hangingPunct="0">
              <a:spcBef>
                <a:spcPct val="0"/>
              </a:spcBef>
              <a:spcAft>
                <a:spcPct val="0"/>
              </a:spcAft>
              <a:buClrTx/>
              <a:buSzTx/>
            </a:pPr>
            <a:r>
              <a:rPr kumimoji="0" lang="en-US" altLang="en-US" sz="2000" b="0" i="0" u="none" strike="noStrike" cap="none" normalizeH="0" baseline="0" dirty="0">
                <a:ln>
                  <a:noFill/>
                </a:ln>
                <a:solidFill>
                  <a:schemeClr val="tx1"/>
                </a:solidFill>
                <a:effectLst/>
              </a:rPr>
              <a:t>    Network scanning and reconnaissance.</a:t>
            </a:r>
          </a:p>
          <a:p>
            <a:pPr defTabSz="914400" eaLnBrk="0" fontAlgn="base" hangingPunct="0">
              <a:spcBef>
                <a:spcPct val="0"/>
              </a:spcBef>
              <a:spcAft>
                <a:spcPct val="0"/>
              </a:spcAft>
              <a:buClrTx/>
              <a:buSzTx/>
            </a:pPr>
            <a:r>
              <a:rPr kumimoji="0" lang="en-US" altLang="en-US" sz="2000" b="0" i="0" u="none" strike="noStrike" cap="none" normalizeH="0" baseline="0" dirty="0">
                <a:ln>
                  <a:noFill/>
                </a:ln>
                <a:solidFill>
                  <a:schemeClr val="tx1"/>
                </a:solidFill>
                <a:effectLst/>
              </a:rPr>
              <a:t>    Social engineering to gather insider knowledge.</a:t>
            </a:r>
          </a:p>
          <a:p>
            <a:pPr defTabSz="914400" eaLnBrk="0" fontAlgn="base" hangingPunct="0">
              <a:spcBef>
                <a:spcPct val="0"/>
              </a:spcBef>
              <a:spcAft>
                <a:spcPct val="0"/>
              </a:spcAft>
              <a:buClrTx/>
              <a:buSzTx/>
            </a:pPr>
            <a:r>
              <a:rPr kumimoji="0" lang="en-US" altLang="en-US" sz="2000" b="0" i="0" u="none" strike="noStrike" cap="none" normalizeH="0" baseline="0" dirty="0">
                <a:ln>
                  <a:noFill/>
                </a:ln>
                <a:solidFill>
                  <a:schemeClr val="tx1"/>
                </a:solidFill>
                <a:effectLst/>
              </a:rPr>
              <a:t>    Identifying software or hardware weaknesses</a:t>
            </a:r>
          </a:p>
          <a:p>
            <a:endParaRPr lang="en-US" dirty="0"/>
          </a:p>
        </p:txBody>
      </p:sp>
    </p:spTree>
    <p:extLst>
      <p:ext uri="{BB962C8B-B14F-4D97-AF65-F5344CB8AC3E}">
        <p14:creationId xmlns:p14="http://schemas.microsoft.com/office/powerpoint/2010/main" val="1084226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0962E-F947-4899-817C-0656AB3C3A1A}"/>
              </a:ext>
            </a:extLst>
          </p:cNvPr>
          <p:cNvSpPr>
            <a:spLocks noGrp="1"/>
          </p:cNvSpPr>
          <p:nvPr>
            <p:ph type="title"/>
          </p:nvPr>
        </p:nvSpPr>
        <p:spPr>
          <a:xfrm>
            <a:off x="1295402" y="1310640"/>
            <a:ext cx="9601196" cy="1097280"/>
          </a:xfrm>
        </p:spPr>
        <p:txBody>
          <a:bodyPr>
            <a:normAutofit/>
          </a:bodyPr>
          <a:lstStyle/>
          <a:p>
            <a:r>
              <a:rPr lang="en-US" sz="3200" b="1" dirty="0"/>
              <a:t>A MODEL OF INFORMATION SYSTEMS INTRUSIONS CONT…</a:t>
            </a:r>
          </a:p>
        </p:txBody>
      </p:sp>
      <p:sp>
        <p:nvSpPr>
          <p:cNvPr id="3" name="Content Placeholder 2">
            <a:extLst>
              <a:ext uri="{FF2B5EF4-FFF2-40B4-BE49-F238E27FC236}">
                <a16:creationId xmlns:a16="http://schemas.microsoft.com/office/drawing/2014/main" id="{9EA57BF0-7689-40BD-9519-224A73B8CBA3}"/>
              </a:ext>
            </a:extLst>
          </p:cNvPr>
          <p:cNvSpPr>
            <a:spLocks noGrp="1"/>
          </p:cNvSpPr>
          <p:nvPr>
            <p:ph idx="1"/>
          </p:nvPr>
        </p:nvSpPr>
        <p:spPr>
          <a:xfrm>
            <a:off x="1295401" y="2397760"/>
            <a:ext cx="9601196" cy="3467948"/>
          </a:xfrm>
        </p:spPr>
        <p:txBody>
          <a:bodyPr>
            <a:normAutofit/>
          </a:bodyPr>
          <a:lstStyle/>
          <a:p>
            <a:pPr defTabSz="914400" eaLnBrk="0" fontAlgn="base" hangingPunct="0">
              <a:spcBef>
                <a:spcPct val="0"/>
              </a:spcBef>
              <a:spcAft>
                <a:spcPct val="0"/>
              </a:spcAft>
              <a:buClrTx/>
              <a:buSzTx/>
              <a:buFont typeface="Wingdings" panose="05000000000000000000" pitchFamily="2" charset="2"/>
              <a:buChar char="§"/>
            </a:pPr>
            <a:r>
              <a:rPr lang="en-US" sz="2000" b="1" dirty="0"/>
              <a:t>Open source intelligence(OSI)</a:t>
            </a:r>
            <a:endParaRPr lang="en-US" sz="2000" dirty="0"/>
          </a:p>
          <a:p>
            <a:pPr marL="0" marR="0" lvl="0" indent="0" algn="l" defTabSz="914400" rtl="0" eaLnBrk="0" fontAlgn="base" latinLnBrk="0" hangingPunct="0">
              <a:lnSpc>
                <a:spcPct val="100000"/>
              </a:lnSpc>
              <a:spcBef>
                <a:spcPct val="0"/>
              </a:spcBef>
              <a:spcAft>
                <a:spcPct val="0"/>
              </a:spcAft>
              <a:buClrTx/>
              <a:buSzTx/>
              <a:buNone/>
              <a:tabLst/>
            </a:pPr>
            <a:r>
              <a:rPr lang="en-US" sz="2000" dirty="0"/>
              <a:t>Hackers will attempt to perform a review of open source material in an attempt to gather intelligence on the network topology for a target organization or network.</a:t>
            </a:r>
            <a:endParaRPr kumimoji="0" lang="en-US" altLang="en-US" sz="2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0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Objective</a:t>
            </a:r>
            <a:r>
              <a:rPr kumimoji="0" lang="en-US" altLang="en-US" sz="20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000" b="0" i="0" u="none" strike="noStrike" cap="none" normalizeH="0" baseline="0" dirty="0">
                <a:ln>
                  <a:noFill/>
                </a:ln>
                <a:solidFill>
                  <a:schemeClr val="tx1"/>
                </a:solidFill>
                <a:effectLst/>
                <a:latin typeface="Arial" panose="020B0604020202020204" pitchFamily="34" charset="0"/>
              </a:rPr>
              <a:t> Use publicly available data to enhance understanding of the target.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1" i="0" u="none" strike="noStrike" cap="none" normalizeH="0" baseline="0" dirty="0">
                <a:ln>
                  <a:noFill/>
                </a:ln>
                <a:solidFill>
                  <a:schemeClr val="tx1"/>
                </a:solidFill>
                <a:effectLst/>
                <a:latin typeface="Arial" panose="020B0604020202020204" pitchFamily="34" charset="0"/>
              </a:rPr>
              <a:t>Sources</a:t>
            </a:r>
            <a:r>
              <a:rPr kumimoji="0" lang="en-US" altLang="en-US" sz="20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Social media platforms.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Job postings that reveal IT infrastructure details.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Public repositories, forums, and </a:t>
            </a:r>
            <a:r>
              <a:rPr kumimoji="0" lang="en-US" altLang="en-US" sz="2000" b="0" i="0" u="none" strike="noStrike" cap="none" normalizeH="0" baseline="0" dirty="0" err="1">
                <a:ln>
                  <a:noFill/>
                </a:ln>
                <a:solidFill>
                  <a:schemeClr val="tx1"/>
                </a:solidFill>
                <a:effectLst/>
                <a:latin typeface="Arial" panose="020B0604020202020204" pitchFamily="34" charset="0"/>
              </a:rPr>
              <a:t>databa</a:t>
            </a:r>
            <a:endParaRPr kumimoji="0" lang="en-US" altLang="en-US" sz="2000" b="0" i="0" u="none" strike="noStrike" cap="none" normalizeH="0" baseline="0" dirty="0">
              <a:ln>
                <a:noFill/>
              </a:ln>
              <a:solidFill>
                <a:schemeClr val="tx1"/>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4939074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81E01-1677-4F94-A6F1-1A04CC7667A2}"/>
              </a:ext>
            </a:extLst>
          </p:cNvPr>
          <p:cNvSpPr>
            <a:spLocks noGrp="1"/>
          </p:cNvSpPr>
          <p:nvPr>
            <p:ph type="title"/>
          </p:nvPr>
        </p:nvSpPr>
        <p:spPr>
          <a:xfrm>
            <a:off x="1295402" y="1229360"/>
            <a:ext cx="9601196" cy="1056639"/>
          </a:xfrm>
        </p:spPr>
        <p:txBody>
          <a:bodyPr>
            <a:normAutofit fontScale="90000"/>
          </a:bodyPr>
          <a:lstStyle/>
          <a:p>
            <a:r>
              <a:rPr lang="en-US" sz="3200" b="1" dirty="0"/>
              <a:t>A MODEL OF INFORMATION SYSTEMS INTRUSIONS CONT…</a:t>
            </a:r>
          </a:p>
        </p:txBody>
      </p:sp>
      <p:sp>
        <p:nvSpPr>
          <p:cNvPr id="3" name="Content Placeholder 2">
            <a:extLst>
              <a:ext uri="{FF2B5EF4-FFF2-40B4-BE49-F238E27FC236}">
                <a16:creationId xmlns:a16="http://schemas.microsoft.com/office/drawing/2014/main" id="{AD418F7D-F7C8-485C-8577-B079C29C928E}"/>
              </a:ext>
            </a:extLst>
          </p:cNvPr>
          <p:cNvSpPr>
            <a:spLocks noGrp="1"/>
          </p:cNvSpPr>
          <p:nvPr>
            <p:ph idx="1"/>
          </p:nvPr>
        </p:nvSpPr>
        <p:spPr>
          <a:xfrm>
            <a:off x="1295401" y="2407920"/>
            <a:ext cx="9601196" cy="3759200"/>
          </a:xfrm>
        </p:spPr>
        <p:txBody>
          <a:bodyPr>
            <a:normAutofit fontScale="92500" lnSpcReduction="10000"/>
          </a:bodyPr>
          <a:lstStyle/>
          <a:p>
            <a:pPr>
              <a:buFont typeface="Wingdings" panose="05000000000000000000" pitchFamily="2" charset="2"/>
              <a:buChar char="§"/>
            </a:pPr>
            <a:r>
              <a:rPr lang="en-US" sz="2000" b="1" dirty="0"/>
              <a:t>Topology</a:t>
            </a:r>
            <a:endParaRPr lang="en-US" sz="2000" dirty="0"/>
          </a:p>
          <a:p>
            <a:pPr marL="0" indent="0">
              <a:buNone/>
            </a:pPr>
            <a:r>
              <a:rPr lang="en-US" sz="2000" dirty="0"/>
              <a:t>The topology of the target information systems network includes a variety elements:</a:t>
            </a:r>
          </a:p>
          <a:p>
            <a:r>
              <a:rPr lang="en-US" sz="2000" dirty="0"/>
              <a:t>The type and distribution of information systems;</a:t>
            </a:r>
          </a:p>
          <a:p>
            <a:r>
              <a:rPr lang="en-US" sz="2000" dirty="0"/>
              <a:t>The nature of the network.</a:t>
            </a:r>
          </a:p>
          <a:p>
            <a:r>
              <a:rPr lang="en-US" sz="2000" dirty="0"/>
              <a:t>The geographic coverage of the network. </a:t>
            </a:r>
          </a:p>
          <a:p>
            <a:r>
              <a:rPr lang="en-US" sz="2000" dirty="0"/>
              <a:t>The personnel responsibilities within each office, </a:t>
            </a:r>
            <a:r>
              <a:rPr lang="en-US" sz="2000" dirty="0" err="1"/>
              <a:t>etc</a:t>
            </a:r>
            <a:endParaRPr lang="en-US" sz="2000" b="1" dirty="0"/>
          </a:p>
          <a:p>
            <a:pPr>
              <a:buFont typeface="Arial" panose="020B0604020202020204" pitchFamily="34" charset="0"/>
              <a:buChar char="•"/>
            </a:pPr>
            <a:r>
              <a:rPr lang="en-US" sz="2000" b="1" dirty="0"/>
              <a:t>Activities</a:t>
            </a:r>
            <a:r>
              <a:rPr lang="en-US" sz="2000" dirty="0"/>
              <a:t>:</a:t>
            </a:r>
          </a:p>
          <a:p>
            <a:pPr marL="742950" lvl="1" indent="-285750">
              <a:buFont typeface="Arial" panose="020B0604020202020204" pitchFamily="34" charset="0"/>
              <a:buChar char="•"/>
            </a:pPr>
            <a:r>
              <a:rPr lang="en-US" sz="2000" dirty="0"/>
              <a:t>Understanding the interconnections between devices, servers, and users.</a:t>
            </a:r>
          </a:p>
          <a:p>
            <a:pPr marL="742950" lvl="1" indent="-285750">
              <a:buFont typeface="Arial" panose="020B0604020202020204" pitchFamily="34" charset="0"/>
              <a:buChar char="•"/>
            </a:pPr>
            <a:r>
              <a:rPr lang="en-US" sz="2000" dirty="0"/>
              <a:t>Identifying critical nodes and high-value assets.</a:t>
            </a:r>
          </a:p>
          <a:p>
            <a:endParaRPr lang="en-US" dirty="0"/>
          </a:p>
        </p:txBody>
      </p:sp>
    </p:spTree>
    <p:extLst>
      <p:ext uri="{BB962C8B-B14F-4D97-AF65-F5344CB8AC3E}">
        <p14:creationId xmlns:p14="http://schemas.microsoft.com/office/powerpoint/2010/main" val="1026470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597FB-CEC3-4F95-9381-E8254FA2E323}"/>
              </a:ext>
            </a:extLst>
          </p:cNvPr>
          <p:cNvSpPr>
            <a:spLocks noGrp="1"/>
          </p:cNvSpPr>
          <p:nvPr>
            <p:ph type="title"/>
          </p:nvPr>
        </p:nvSpPr>
        <p:spPr>
          <a:xfrm>
            <a:off x="1295402" y="1422400"/>
            <a:ext cx="9601196" cy="863599"/>
          </a:xfrm>
        </p:spPr>
        <p:txBody>
          <a:bodyPr>
            <a:normAutofit fontScale="90000"/>
          </a:bodyPr>
          <a:lstStyle/>
          <a:p>
            <a:r>
              <a:rPr lang="en-US" sz="3200" b="1" dirty="0"/>
              <a:t>A MODEL OF INFORMATION SYSTEMS INTRUSIONS CONT…</a:t>
            </a:r>
            <a:endParaRPr lang="en-US" sz="3200" dirty="0"/>
          </a:p>
        </p:txBody>
      </p:sp>
      <p:sp>
        <p:nvSpPr>
          <p:cNvPr id="3" name="Content Placeholder 2">
            <a:extLst>
              <a:ext uri="{FF2B5EF4-FFF2-40B4-BE49-F238E27FC236}">
                <a16:creationId xmlns:a16="http://schemas.microsoft.com/office/drawing/2014/main" id="{F7702FA6-D09D-4669-A51B-297AF063A746}"/>
              </a:ext>
            </a:extLst>
          </p:cNvPr>
          <p:cNvSpPr>
            <a:spLocks noGrp="1"/>
          </p:cNvSpPr>
          <p:nvPr>
            <p:ph idx="1"/>
          </p:nvPr>
        </p:nvSpPr>
        <p:spPr/>
        <p:txBody>
          <a:bodyPr>
            <a:normAutofit fontScale="77500" lnSpcReduction="20000"/>
          </a:bodyPr>
          <a:lstStyle/>
          <a:p>
            <a:pPr>
              <a:buFont typeface="Wingdings" panose="05000000000000000000" pitchFamily="2" charset="2"/>
              <a:buChar char="§"/>
            </a:pPr>
            <a:r>
              <a:rPr lang="en-US" sz="2400" b="1" dirty="0"/>
              <a:t>The Deployment Decision</a:t>
            </a:r>
          </a:p>
          <a:p>
            <a:pPr marL="0" indent="0">
              <a:buNone/>
            </a:pPr>
            <a:r>
              <a:rPr lang="en-US" dirty="0"/>
              <a:t>The decision whether or not to engage in an attack will be based upon the motivation factors </a:t>
            </a:r>
            <a:r>
              <a:rPr lang="en-US" dirty="0" err="1"/>
              <a:t>ofthe</a:t>
            </a:r>
            <a:r>
              <a:rPr lang="en-US" dirty="0"/>
              <a:t> intruder. </a:t>
            </a:r>
            <a:endParaRPr lang="en-US" b="1" dirty="0"/>
          </a:p>
          <a:p>
            <a:r>
              <a:rPr lang="en-US" b="1" dirty="0"/>
              <a:t>Objective:</a:t>
            </a:r>
          </a:p>
          <a:p>
            <a:pPr marL="0" indent="0">
              <a:buNone/>
            </a:pPr>
            <a:r>
              <a:rPr lang="en-US" b="1" dirty="0"/>
              <a:t>    </a:t>
            </a:r>
            <a:r>
              <a:rPr lang="en-US" dirty="0"/>
              <a:t>Choose the best approach and timing for the attack.</a:t>
            </a:r>
          </a:p>
          <a:p>
            <a:pPr>
              <a:buFont typeface="Arial" panose="020B0604020202020204" pitchFamily="34" charset="0"/>
              <a:buChar char="•"/>
            </a:pPr>
            <a:r>
              <a:rPr lang="en-US" b="1" dirty="0"/>
              <a:t>Factors</a:t>
            </a:r>
            <a:r>
              <a:rPr lang="en-US" dirty="0"/>
              <a:t>:</a:t>
            </a:r>
          </a:p>
          <a:p>
            <a:pPr>
              <a:buFont typeface="Arial" panose="020B0604020202020204" pitchFamily="34" charset="0"/>
              <a:buChar char="•"/>
            </a:pPr>
            <a:r>
              <a:rPr lang="en-US" dirty="0"/>
              <a:t>The time of day or week (e.g., holidays, weekends).</a:t>
            </a:r>
          </a:p>
          <a:p>
            <a:pPr>
              <a:buFont typeface="Arial" panose="020B0604020202020204" pitchFamily="34" charset="0"/>
              <a:buChar char="•"/>
            </a:pPr>
            <a:r>
              <a:rPr lang="en-US" dirty="0"/>
              <a:t>Resource availability (e.g., botnets, malware).</a:t>
            </a:r>
          </a:p>
          <a:p>
            <a:pPr>
              <a:buFont typeface="Arial" panose="020B0604020202020204" pitchFamily="34" charset="0"/>
              <a:buChar char="•"/>
            </a:pPr>
            <a:r>
              <a:rPr lang="en-US" dirty="0"/>
              <a:t>Level of preparation required.</a:t>
            </a:r>
          </a:p>
          <a:p>
            <a:endParaRPr lang="en-US" b="1" dirty="0"/>
          </a:p>
        </p:txBody>
      </p:sp>
    </p:spTree>
    <p:extLst>
      <p:ext uri="{BB962C8B-B14F-4D97-AF65-F5344CB8AC3E}">
        <p14:creationId xmlns:p14="http://schemas.microsoft.com/office/powerpoint/2010/main" val="1296667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C87DA-CBEE-40C1-BAC0-287033283B73}"/>
              </a:ext>
            </a:extLst>
          </p:cNvPr>
          <p:cNvSpPr>
            <a:spLocks noGrp="1"/>
          </p:cNvSpPr>
          <p:nvPr>
            <p:ph type="title"/>
          </p:nvPr>
        </p:nvSpPr>
        <p:spPr>
          <a:xfrm>
            <a:off x="1295402" y="1513840"/>
            <a:ext cx="9601196" cy="772159"/>
          </a:xfrm>
        </p:spPr>
        <p:txBody>
          <a:bodyPr>
            <a:normAutofit fontScale="90000"/>
          </a:bodyPr>
          <a:lstStyle/>
          <a:p>
            <a:r>
              <a:rPr lang="en-US" sz="3200" b="1" dirty="0"/>
              <a:t>A MODEL OF INFORMATION SYSTEMS INTRUSIONS CONT…</a:t>
            </a:r>
          </a:p>
        </p:txBody>
      </p:sp>
      <p:sp>
        <p:nvSpPr>
          <p:cNvPr id="3" name="Content Placeholder 2">
            <a:extLst>
              <a:ext uri="{FF2B5EF4-FFF2-40B4-BE49-F238E27FC236}">
                <a16:creationId xmlns:a16="http://schemas.microsoft.com/office/drawing/2014/main" id="{427B023E-52FF-45CD-94EC-21A683CBB034}"/>
              </a:ext>
            </a:extLst>
          </p:cNvPr>
          <p:cNvSpPr>
            <a:spLocks noGrp="1"/>
          </p:cNvSpPr>
          <p:nvPr>
            <p:ph idx="1"/>
          </p:nvPr>
        </p:nvSpPr>
        <p:spPr>
          <a:xfrm>
            <a:off x="1295401" y="2387600"/>
            <a:ext cx="9601196" cy="3840480"/>
          </a:xfrm>
        </p:spPr>
        <p:txBody>
          <a:bodyPr>
            <a:noAutofit/>
          </a:bodyPr>
          <a:lstStyle/>
          <a:p>
            <a:pPr>
              <a:buFont typeface="Wingdings" panose="05000000000000000000" pitchFamily="2" charset="2"/>
              <a:buChar char="§"/>
            </a:pPr>
            <a:r>
              <a:rPr lang="en-US" b="1" dirty="0"/>
              <a:t>Vulnerability Management</a:t>
            </a:r>
          </a:p>
          <a:p>
            <a:pPr>
              <a:buFont typeface="Arial" panose="020B0604020202020204" pitchFamily="34" charset="0"/>
              <a:buChar char="•"/>
            </a:pPr>
            <a:r>
              <a:rPr lang="en-US" sz="2000" b="1" dirty="0"/>
              <a:t>Objective</a:t>
            </a:r>
            <a:r>
              <a:rPr lang="en-US" sz="2000" dirty="0"/>
              <a:t>:</a:t>
            </a:r>
          </a:p>
          <a:p>
            <a:pPr marL="0" indent="0">
              <a:buNone/>
            </a:pPr>
            <a:r>
              <a:rPr lang="en-US" sz="2000" dirty="0"/>
              <a:t>     Exploit identified vulnerabilities effectively while avoiding detection.</a:t>
            </a:r>
          </a:p>
          <a:p>
            <a:pPr>
              <a:buFont typeface="Arial" panose="020B0604020202020204" pitchFamily="34" charset="0"/>
              <a:buChar char="•"/>
            </a:pPr>
            <a:r>
              <a:rPr lang="en-US" sz="2000" b="1" dirty="0"/>
              <a:t>Steps</a:t>
            </a:r>
            <a:r>
              <a:rPr lang="en-US" sz="2000" dirty="0"/>
              <a:t>:</a:t>
            </a:r>
          </a:p>
          <a:p>
            <a:pPr marL="742950" lvl="1" indent="-285750">
              <a:buFont typeface="Arial" panose="020B0604020202020204" pitchFamily="34" charset="0"/>
              <a:buChar char="•"/>
            </a:pPr>
            <a:r>
              <a:rPr lang="en-US" dirty="0"/>
              <a:t>Discover weaknesses (e.g., outdated software, misconfigured systems).</a:t>
            </a:r>
          </a:p>
          <a:p>
            <a:pPr marL="742950" lvl="1" indent="-285750">
              <a:buFont typeface="Arial" panose="020B0604020202020204" pitchFamily="34" charset="0"/>
              <a:buChar char="•"/>
            </a:pPr>
            <a:r>
              <a:rPr lang="en-US" dirty="0"/>
              <a:t>Design or acquire exploits tailored to the vulnerabilities.</a:t>
            </a:r>
          </a:p>
          <a:p>
            <a:pPr marL="742950" lvl="1" indent="-285750">
              <a:buFont typeface="Arial" panose="020B0604020202020204" pitchFamily="34" charset="0"/>
              <a:buChar char="•"/>
            </a:pPr>
            <a:r>
              <a:rPr lang="en-US" dirty="0"/>
              <a:t>Test and refine tools before deploying the attack.</a:t>
            </a:r>
          </a:p>
          <a:p>
            <a:pPr marL="742950" lvl="1" indent="-285750">
              <a:buFont typeface="Arial" panose="020B0604020202020204" pitchFamily="34" charset="0"/>
              <a:buChar char="•"/>
            </a:pPr>
            <a:endParaRPr lang="en-US" dirty="0"/>
          </a:p>
          <a:p>
            <a:endParaRPr lang="en-US" sz="2000" dirty="0"/>
          </a:p>
        </p:txBody>
      </p:sp>
    </p:spTree>
    <p:extLst>
      <p:ext uri="{BB962C8B-B14F-4D97-AF65-F5344CB8AC3E}">
        <p14:creationId xmlns:p14="http://schemas.microsoft.com/office/powerpoint/2010/main" val="2136859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1C14-2FCE-39D6-ED6E-D0B206CF2790}"/>
              </a:ext>
            </a:extLst>
          </p:cNvPr>
          <p:cNvSpPr>
            <a:spLocks noGrp="1"/>
          </p:cNvSpPr>
          <p:nvPr>
            <p:ph type="title"/>
          </p:nvPr>
        </p:nvSpPr>
        <p:spPr>
          <a:xfrm>
            <a:off x="1295402" y="1198880"/>
            <a:ext cx="9601196" cy="1087119"/>
          </a:xfrm>
        </p:spPr>
        <p:txBody>
          <a:bodyPr>
            <a:normAutofit/>
          </a:bodyPr>
          <a:lstStyle/>
          <a:p>
            <a:r>
              <a:rPr lang="en-US" sz="3200" b="1" dirty="0"/>
              <a:t>A MODEL OF INFORMATION SYSTEMS INTRUSIONS CONT…</a:t>
            </a:r>
            <a:endParaRPr lang="en-US" sz="3200" dirty="0"/>
          </a:p>
        </p:txBody>
      </p:sp>
      <p:sp>
        <p:nvSpPr>
          <p:cNvPr id="3" name="Content Placeholder 2">
            <a:extLst>
              <a:ext uri="{FF2B5EF4-FFF2-40B4-BE49-F238E27FC236}">
                <a16:creationId xmlns:a16="http://schemas.microsoft.com/office/drawing/2014/main" id="{AAF1BF61-1D1C-E423-AEE1-EB249F4FE25E}"/>
              </a:ext>
            </a:extLst>
          </p:cNvPr>
          <p:cNvSpPr>
            <a:spLocks noGrp="1"/>
          </p:cNvSpPr>
          <p:nvPr>
            <p:ph idx="1"/>
          </p:nvPr>
        </p:nvSpPr>
        <p:spPr/>
        <p:txBody>
          <a:bodyPr/>
          <a:lstStyle/>
          <a:p>
            <a:r>
              <a:rPr lang="en-US" sz="2400" b="1" dirty="0"/>
              <a:t>Use of the Model</a:t>
            </a:r>
          </a:p>
          <a:p>
            <a:pPr marL="0" indent="0">
              <a:buNone/>
            </a:pPr>
            <a:r>
              <a:rPr lang="en-US" sz="2400" dirty="0"/>
              <a:t>The model is not just a tool for attackers—it’s also used by </a:t>
            </a:r>
            <a:r>
              <a:rPr lang="en-US" sz="2400" b="1" dirty="0"/>
              <a:t>cybersecurity professionals</a:t>
            </a:r>
            <a:r>
              <a:rPr lang="en-US" sz="2400" dirty="0"/>
              <a:t> to:</a:t>
            </a:r>
          </a:p>
          <a:p>
            <a:pPr>
              <a:buFont typeface="+mj-lt"/>
              <a:buAutoNum type="arabicPeriod"/>
            </a:pPr>
            <a:r>
              <a:rPr lang="en-US" sz="2400" dirty="0"/>
              <a:t>Simulate potential intrusion scenarios for vulnerability assessments.</a:t>
            </a:r>
          </a:p>
          <a:p>
            <a:pPr>
              <a:buFont typeface="+mj-lt"/>
              <a:buAutoNum type="arabicPeriod"/>
            </a:pPr>
            <a:r>
              <a:rPr lang="en-US" sz="2400" dirty="0"/>
              <a:t>Design defensive strategies against attacks.</a:t>
            </a:r>
          </a:p>
          <a:p>
            <a:pPr>
              <a:buFont typeface="+mj-lt"/>
              <a:buAutoNum type="arabicPeriod"/>
            </a:pPr>
            <a:r>
              <a:rPr lang="en-US" sz="2400" dirty="0"/>
              <a:t>Develop tools and protocols to detect, mitigate, and respond to intrusions.</a:t>
            </a:r>
          </a:p>
          <a:p>
            <a:endParaRPr lang="en-US" dirty="0"/>
          </a:p>
        </p:txBody>
      </p:sp>
    </p:spTree>
    <p:extLst>
      <p:ext uri="{BB962C8B-B14F-4D97-AF65-F5344CB8AC3E}">
        <p14:creationId xmlns:p14="http://schemas.microsoft.com/office/powerpoint/2010/main" val="1628731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4BA53-D589-4BA5-B93F-D5549BBC4E40}"/>
              </a:ext>
            </a:extLst>
          </p:cNvPr>
          <p:cNvSpPr>
            <a:spLocks noGrp="1"/>
          </p:cNvSpPr>
          <p:nvPr>
            <p:ph type="title"/>
          </p:nvPr>
        </p:nvSpPr>
        <p:spPr>
          <a:xfrm>
            <a:off x="1295402" y="1391920"/>
            <a:ext cx="9601196" cy="894079"/>
          </a:xfrm>
        </p:spPr>
        <p:txBody>
          <a:bodyPr>
            <a:normAutofit/>
          </a:bodyPr>
          <a:lstStyle/>
          <a:p>
            <a:r>
              <a:rPr lang="en-US" sz="3200" b="1" dirty="0"/>
              <a:t>CONCLUSION</a:t>
            </a:r>
          </a:p>
        </p:txBody>
      </p:sp>
      <p:sp>
        <p:nvSpPr>
          <p:cNvPr id="3" name="Content Placeholder 2">
            <a:extLst>
              <a:ext uri="{FF2B5EF4-FFF2-40B4-BE49-F238E27FC236}">
                <a16:creationId xmlns:a16="http://schemas.microsoft.com/office/drawing/2014/main" id="{42BB4028-7C83-4AE9-B678-87642ABC4AEA}"/>
              </a:ext>
            </a:extLst>
          </p:cNvPr>
          <p:cNvSpPr>
            <a:spLocks noGrp="1"/>
          </p:cNvSpPr>
          <p:nvPr>
            <p:ph idx="1"/>
          </p:nvPr>
        </p:nvSpPr>
        <p:spPr/>
        <p:txBody>
          <a:bodyPr>
            <a:normAutofit fontScale="92500" lnSpcReduction="10000"/>
          </a:bodyPr>
          <a:lstStyle/>
          <a:p>
            <a:r>
              <a:rPr lang="en-US" dirty="0"/>
              <a:t>The increasing reliance on information systems in every aspect of modern life has created a dual-edged environment. While these systems enhance productivity, communication, and efficiency, they also provide fertile ground for cybercriminal activities. Understanding the complexities of the Information World of Crime is crucial for individuals, organizations, and governments to effectively mitigate risks.</a:t>
            </a:r>
          </a:p>
          <a:p>
            <a:r>
              <a:rPr lang="en-US" dirty="0"/>
              <a:t>As technology continues to evolve, so will the threats within the information world of crime. Staying vigilant, adopting robust security frameworks, and fostering global cooperation are critical steps toward safeguarding our digital future. The battle between cybersecurity professionals and cybercriminals will persist, but with knowledge and proactive strategies, the scales can be tipped in favor of defense.</a:t>
            </a:r>
          </a:p>
        </p:txBody>
      </p:sp>
    </p:spTree>
    <p:extLst>
      <p:ext uri="{BB962C8B-B14F-4D97-AF65-F5344CB8AC3E}">
        <p14:creationId xmlns:p14="http://schemas.microsoft.com/office/powerpoint/2010/main" val="307049160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415</TotalTime>
  <Words>2478</Words>
  <Application>Microsoft Office PowerPoint</Application>
  <PresentationFormat>Widescreen</PresentationFormat>
  <Paragraphs>223</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Garamond</vt:lpstr>
      <vt:lpstr>Wingdings</vt:lpstr>
      <vt:lpstr>Organic</vt:lpstr>
      <vt:lpstr>INFORMATION SECURITY AUDITING AND ASSURANCE</vt:lpstr>
      <vt:lpstr>GROUP PARICIPANTS</vt:lpstr>
      <vt:lpstr>SCOPE</vt:lpstr>
      <vt:lpstr> INTRODUCTION </vt:lpstr>
      <vt:lpstr> INFORMATION SYSTEMS AND CRIME </vt:lpstr>
      <vt:lpstr> MODUS OPERANDI </vt:lpstr>
      <vt:lpstr>INFORMATION SYSTEMS AND CRIME ADVERSARIAL MATRIX </vt:lpstr>
      <vt:lpstr>INFORMATION SYSTEMS AND CRIME ADVERSARIAL MATRIX CONT… </vt:lpstr>
      <vt:lpstr>INFORMATION SYSTEMS AND CRIME ADVERSARIAL MATRIX CONT… </vt:lpstr>
      <vt:lpstr>INFORMATION SYSTEMS AND CRIME ADVERSARIAL MATRIX CONT… </vt:lpstr>
      <vt:lpstr>INFORMATION SYSTEMS AND CRIME ADVERSARIAL MATRIX CONT… </vt:lpstr>
      <vt:lpstr>INFORMATION SYSTEMS AND CRIME ADVERSARIAL MATRIX CONT… </vt:lpstr>
      <vt:lpstr>INFORMATION SYSTEMS AND CRIME ADVERSARIAL MATRIX CONT… </vt:lpstr>
      <vt:lpstr>MOTIVES OF THE CYBER CRIMINAL </vt:lpstr>
      <vt:lpstr>MOTIVES OF THE CYBER CRIMINAL CONT… </vt:lpstr>
      <vt:lpstr>MOTIVES OF THE CYBER CRIMINAL CONT… </vt:lpstr>
      <vt:lpstr>MOTIVES OF THE CYBER CRIMINAL CONT… </vt:lpstr>
      <vt:lpstr>MOTIVES OF THE CYBER CRIMINAL CONT… </vt:lpstr>
      <vt:lpstr>MOTIVES OF THE CYBER CRIMINAL CONT… </vt:lpstr>
      <vt:lpstr>MOTIVES OF THE CYBER CRIMINAL CONT… </vt:lpstr>
      <vt:lpstr>MOTIVES OF THE CYBER CRIMINAL CONT… </vt:lpstr>
      <vt:lpstr>MOTIVES OF THE CYBER CRIMINAL CONT… </vt:lpstr>
      <vt:lpstr>A MODEL OF INFORMATION SYSTEMS INTRUSIONS </vt:lpstr>
      <vt:lpstr> A MODEL OF INFORMATION SYSTEMS INTRUSIONS CONT…</vt:lpstr>
      <vt:lpstr>A MODEL OF INFORMATION SYSTEMS INTRUSIONS CONT…</vt:lpstr>
      <vt:lpstr>A MODEL OF INFORMATION SYSTEMS INTRUSIONS CONT…</vt:lpstr>
      <vt:lpstr>A MODEL OF INFORMATION SYSTEMS INTRUSIONS CONT…</vt:lpstr>
      <vt:lpstr>A MODEL OF INFORMATION SYSTEMS INTRUSIONS CONT…</vt:lpstr>
      <vt:lpstr>A MODEL OF INFORMATION SYSTEMS INTRUSIONS CONT…</vt:lpstr>
      <vt:lpstr>A MODEL OF INFORMATION SYSTEMS INTRUSIONS CONT…</vt:lpstr>
      <vt:lpstr>A MODEL OF INFORMATION SYSTEMS INTRUSIONS CONT…</vt:lpstr>
      <vt:lpstr>A MODEL OF INFORMATION SYSTEMS INTRUSIONS CONT…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Pudenciana Kiyega</dc:creator>
  <cp:lastModifiedBy>Pudenciana Kiyega</cp:lastModifiedBy>
  <cp:revision>4</cp:revision>
  <dcterms:created xsi:type="dcterms:W3CDTF">2025-01-14T08:12:49Z</dcterms:created>
  <dcterms:modified xsi:type="dcterms:W3CDTF">2025-01-16T21:40:45Z</dcterms:modified>
</cp:coreProperties>
</file>