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63" r:id="rId2"/>
    <p:sldId id="257" r:id="rId3"/>
    <p:sldId id="258" r:id="rId4"/>
    <p:sldId id="259" r:id="rId5"/>
    <p:sldId id="260" r:id="rId6"/>
    <p:sldId id="262" r:id="rId7"/>
    <p:sldId id="263" r:id="rId8"/>
    <p:sldId id="265" r:id="rId9"/>
    <p:sldId id="266" r:id="rId10"/>
    <p:sldId id="267" r:id="rId11"/>
    <p:sldId id="268" r:id="rId12"/>
    <p:sldId id="269" r:id="rId13"/>
    <p:sldId id="298" r:id="rId14"/>
    <p:sldId id="283" r:id="rId15"/>
    <p:sldId id="284" r:id="rId16"/>
    <p:sldId id="270" r:id="rId17"/>
    <p:sldId id="271" r:id="rId18"/>
    <p:sldId id="272" r:id="rId19"/>
    <p:sldId id="274" r:id="rId20"/>
    <p:sldId id="275" r:id="rId21"/>
    <p:sldId id="277" r:id="rId22"/>
    <p:sldId id="278" r:id="rId23"/>
    <p:sldId id="279" r:id="rId24"/>
    <p:sldId id="280" r:id="rId25"/>
    <p:sldId id="281" r:id="rId26"/>
    <p:sldId id="282" r:id="rId27"/>
    <p:sldId id="315" r:id="rId28"/>
    <p:sldId id="316" r:id="rId29"/>
    <p:sldId id="318" r:id="rId30"/>
    <p:sldId id="319" r:id="rId31"/>
    <p:sldId id="320" r:id="rId32"/>
    <p:sldId id="317" r:id="rId33"/>
    <p:sldId id="321" r:id="rId34"/>
    <p:sldId id="322" r:id="rId35"/>
    <p:sldId id="323" r:id="rId36"/>
    <p:sldId id="324" r:id="rId37"/>
    <p:sldId id="325" r:id="rId38"/>
    <p:sldId id="326" r:id="rId39"/>
    <p:sldId id="327" r:id="rId40"/>
    <p:sldId id="330" r:id="rId41"/>
    <p:sldId id="331" r:id="rId42"/>
    <p:sldId id="333" r:id="rId43"/>
    <p:sldId id="334" r:id="rId44"/>
    <p:sldId id="364" r:id="rId45"/>
    <p:sldId id="335" r:id="rId46"/>
    <p:sldId id="336" r:id="rId47"/>
    <p:sldId id="337" r:id="rId48"/>
    <p:sldId id="339" r:id="rId49"/>
    <p:sldId id="340" r:id="rId50"/>
    <p:sldId id="341" r:id="rId51"/>
    <p:sldId id="342" r:id="rId52"/>
    <p:sldId id="343" r:id="rId53"/>
    <p:sldId id="344" r:id="rId54"/>
    <p:sldId id="350" r:id="rId55"/>
    <p:sldId id="351" r:id="rId56"/>
    <p:sldId id="352" r:id="rId57"/>
    <p:sldId id="353" r:id="rId58"/>
    <p:sldId id="354" r:id="rId59"/>
    <p:sldId id="355" r:id="rId60"/>
    <p:sldId id="356" r:id="rId61"/>
    <p:sldId id="357" r:id="rId62"/>
    <p:sldId id="358" r:id="rId63"/>
    <p:sldId id="359" r:id="rId64"/>
    <p:sldId id="360" r:id="rId65"/>
    <p:sldId id="361"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75" d="100"/>
          <a:sy n="75" d="100"/>
        </p:scale>
        <p:origin x="49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t>1/31/2023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abhera.Matogoro@udom.ac.tz" TargetMode="Externa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1850" y="465139"/>
            <a:ext cx="10902950" cy="1757362"/>
          </a:xfrm>
        </p:spPr>
        <p:txBody>
          <a:bodyPr>
            <a:normAutofit/>
          </a:bodyPr>
          <a:lstStyle/>
          <a:p>
            <a:r>
              <a:rPr lang="en-US" sz="4400" b="1" dirty="0">
                <a:latin typeface="Times New Roman" panose="02020603050405020304" pitchFamily="18" charset="0"/>
                <a:cs typeface="Times New Roman" panose="02020603050405020304" pitchFamily="18" charset="0"/>
              </a:rPr>
              <a:t>IA 315: Information Security Auditing and </a:t>
            </a:r>
            <a:r>
              <a:rPr lang="en-US" sz="4400" b="1" dirty="0" smtClean="0">
                <a:latin typeface="Times New Roman" panose="02020603050405020304" pitchFamily="18" charset="0"/>
                <a:cs typeface="Times New Roman" panose="02020603050405020304" pitchFamily="18" charset="0"/>
              </a:rPr>
              <a:t>Assurance</a:t>
            </a:r>
            <a:endParaRPr lang="en-US" dirty="0"/>
          </a:p>
        </p:txBody>
      </p:sp>
      <p:sp>
        <p:nvSpPr>
          <p:cNvPr id="5" name="Text Placeholder 4"/>
          <p:cNvSpPr>
            <a:spLocks noGrp="1"/>
          </p:cNvSpPr>
          <p:nvPr>
            <p:ph type="body" idx="1"/>
          </p:nvPr>
        </p:nvSpPr>
        <p:spPr>
          <a:xfrm>
            <a:off x="1025525" y="2961481"/>
            <a:ext cx="10515600" cy="1500187"/>
          </a:xfrm>
          <a:ln>
            <a:solidFill>
              <a:schemeClr val="accent1"/>
            </a:solidFill>
          </a:ln>
        </p:spPr>
        <p:txBody>
          <a:bodyPr>
            <a:normAutofit/>
          </a:bodyPr>
          <a:lstStyle/>
          <a:p>
            <a:r>
              <a:rPr lang="en-US" sz="3200" smtClean="0">
                <a:solidFill>
                  <a:schemeClr val="tx1"/>
                </a:solidFill>
                <a:latin typeface="Times New Roman" panose="02020603050405020304" pitchFamily="18" charset="0"/>
                <a:cs typeface="Times New Roman" panose="02020603050405020304" pitchFamily="18" charset="0"/>
              </a:rPr>
              <a:t>Lecture 5: </a:t>
            </a:r>
            <a:r>
              <a:rPr lang="en-US" sz="3200" dirty="0" smtClean="0">
                <a:solidFill>
                  <a:schemeClr val="tx1"/>
                </a:solidFill>
                <a:latin typeface="Times New Roman" panose="02020603050405020304" pitchFamily="18" charset="0"/>
                <a:cs typeface="Times New Roman" panose="02020603050405020304" pitchFamily="18" charset="0"/>
              </a:rPr>
              <a:t>Risk </a:t>
            </a:r>
            <a:r>
              <a:rPr lang="en-US" sz="3200" dirty="0">
                <a:solidFill>
                  <a:schemeClr val="tx1"/>
                </a:solidFill>
                <a:latin typeface="Times New Roman" panose="02020603050405020304" pitchFamily="18" charset="0"/>
                <a:cs typeface="Times New Roman" panose="02020603050405020304" pitchFamily="18" charset="0"/>
              </a:rPr>
              <a:t>Management and Business Continuity Planning</a:t>
            </a:r>
          </a:p>
        </p:txBody>
      </p:sp>
      <p:sp>
        <p:nvSpPr>
          <p:cNvPr id="6" name="TextBox 5"/>
          <p:cNvSpPr txBox="1"/>
          <p:nvPr/>
        </p:nvSpPr>
        <p:spPr>
          <a:xfrm>
            <a:off x="1025525" y="5072060"/>
            <a:ext cx="6146800" cy="1384995"/>
          </a:xfrm>
          <a:prstGeom prst="rect">
            <a:avLst/>
          </a:prstGeom>
          <a:noFill/>
        </p:spPr>
        <p:txBody>
          <a:bodyPr wrap="square" rtlCol="0">
            <a:spAutoFit/>
          </a:bodyPr>
          <a:lstStyle/>
          <a:p>
            <a:r>
              <a:rPr lang="en-US" sz="2800" b="1" dirty="0" smtClean="0"/>
              <a:t>Presented by:</a:t>
            </a:r>
          </a:p>
          <a:p>
            <a:r>
              <a:rPr lang="en-US" sz="2800" dirty="0" smtClean="0"/>
              <a:t>Dr. Jabhera Matogoro</a:t>
            </a:r>
          </a:p>
          <a:p>
            <a:r>
              <a:rPr lang="en-US" sz="2800" dirty="0" smtClean="0"/>
              <a:t>E-mail: </a:t>
            </a:r>
            <a:r>
              <a:rPr lang="en-US" sz="2800" dirty="0" smtClean="0">
                <a:hlinkClick r:id="rId2"/>
              </a:rPr>
              <a:t>jabhera.Matogoro@udom.ac.tz</a:t>
            </a:r>
            <a:r>
              <a:rPr lang="en-US" sz="2800" dirty="0" smtClean="0"/>
              <a:t> </a:t>
            </a:r>
          </a:p>
        </p:txBody>
      </p:sp>
    </p:spTree>
    <p:extLst>
      <p:ext uri="{BB962C8B-B14F-4D97-AF65-F5344CB8AC3E}">
        <p14:creationId xmlns:p14="http://schemas.microsoft.com/office/powerpoint/2010/main" val="2434879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Introduction to Risk Management</a:t>
            </a:r>
            <a:endParaRPr lang="en-US" sz="4000" dirty="0"/>
          </a:p>
        </p:txBody>
      </p:sp>
      <p:sp>
        <p:nvSpPr>
          <p:cNvPr id="3" name="Content Placeholder 2"/>
          <p:cNvSpPr>
            <a:spLocks noGrp="1"/>
          </p:cNvSpPr>
          <p:nvPr>
            <p:ph idx="1"/>
          </p:nvPr>
        </p:nvSpPr>
        <p:spPr/>
        <p:txBody>
          <a:bodyPr>
            <a:normAutofit lnSpcReduction="10000"/>
          </a:bodyPr>
          <a:lstStyle/>
          <a:p>
            <a:r>
              <a:rPr lang="en-US" sz="3200" dirty="0" smtClean="0"/>
              <a:t>Risk:</a:t>
            </a:r>
          </a:p>
          <a:p>
            <a:pPr lvl="1"/>
            <a:r>
              <a:rPr lang="en-US" sz="2800" dirty="0" smtClean="0"/>
              <a:t>It </a:t>
            </a:r>
            <a:r>
              <a:rPr lang="en-US" sz="2800" dirty="0"/>
              <a:t>is the probability that something bad might </a:t>
            </a:r>
            <a:r>
              <a:rPr lang="en-US" sz="2800" dirty="0" smtClean="0"/>
              <a:t>happen</a:t>
            </a:r>
          </a:p>
          <a:p>
            <a:r>
              <a:rPr lang="en-US" sz="3200" dirty="0" smtClean="0"/>
              <a:t>Risk Management:</a:t>
            </a:r>
          </a:p>
          <a:p>
            <a:pPr lvl="1" algn="just"/>
            <a:r>
              <a:rPr lang="en-US" sz="2800" dirty="0" smtClean="0"/>
              <a:t>It </a:t>
            </a:r>
            <a:r>
              <a:rPr lang="en-US" sz="2800" dirty="0"/>
              <a:t>is concerned with the potential loss</a:t>
            </a:r>
            <a:r>
              <a:rPr lang="en-US" sz="2800" dirty="0" smtClean="0"/>
              <a:t>, including </a:t>
            </a:r>
            <a:r>
              <a:rPr lang="en-US" sz="2800" dirty="0"/>
              <a:t>economic loss</a:t>
            </a:r>
            <a:r>
              <a:rPr lang="en-US" sz="2800" dirty="0" smtClean="0"/>
              <a:t>, human </a:t>
            </a:r>
            <a:r>
              <a:rPr lang="en-US" sz="2800" dirty="0"/>
              <a:t>suffering or that which may prevent the </a:t>
            </a:r>
            <a:r>
              <a:rPr lang="en-US" sz="2800" dirty="0" smtClean="0"/>
              <a:t>organization </a:t>
            </a:r>
            <a:r>
              <a:rPr lang="en-US" sz="2800" dirty="0"/>
              <a:t>from </a:t>
            </a:r>
            <a:r>
              <a:rPr lang="en-US" sz="2800" dirty="0" smtClean="0"/>
              <a:t>being able </a:t>
            </a:r>
            <a:r>
              <a:rPr lang="en-US" sz="2800" dirty="0"/>
              <a:t>to </a:t>
            </a:r>
            <a:r>
              <a:rPr lang="en-US" sz="2800" dirty="0" smtClean="0"/>
              <a:t>achieve </a:t>
            </a:r>
            <a:r>
              <a:rPr lang="en-US" sz="2800" dirty="0"/>
              <a:t>its </a:t>
            </a:r>
            <a:r>
              <a:rPr lang="en-US" sz="2800" dirty="0" smtClean="0"/>
              <a:t>goals</a:t>
            </a:r>
          </a:p>
          <a:p>
            <a:pPr lvl="1" algn="just"/>
            <a:r>
              <a:rPr lang="en-US" sz="2800" dirty="0" smtClean="0"/>
              <a:t>It is a conscious </a:t>
            </a:r>
            <a:r>
              <a:rPr lang="en-US" sz="2800" dirty="0"/>
              <a:t>effort of planning, organizing, directing and controlling resources and activities.</a:t>
            </a:r>
          </a:p>
          <a:p>
            <a:pPr lvl="1" algn="just"/>
            <a:r>
              <a:rPr lang="en-US" sz="2800" dirty="0" smtClean="0"/>
              <a:t>It is used to </a:t>
            </a:r>
            <a:r>
              <a:rPr lang="en-US" sz="2800" dirty="0"/>
              <a:t>minimize the adverse effects of accidental loss at </a:t>
            </a:r>
            <a:r>
              <a:rPr lang="en-US" sz="2800" dirty="0" smtClean="0"/>
              <a:t>the least </a:t>
            </a:r>
            <a:r>
              <a:rPr lang="en-US" sz="2800" dirty="0"/>
              <a:t>acceptable cost.</a:t>
            </a:r>
          </a:p>
          <a:p>
            <a:pPr lvl="1" algn="just"/>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Critical Elements of Risk</a:t>
            </a:r>
          </a:p>
        </p:txBody>
      </p:sp>
      <p:sp>
        <p:nvSpPr>
          <p:cNvPr id="3" name="Content Placeholder 2"/>
          <p:cNvSpPr>
            <a:spLocks noGrp="1"/>
          </p:cNvSpPr>
          <p:nvPr>
            <p:ph idx="1"/>
          </p:nvPr>
        </p:nvSpPr>
        <p:spPr/>
        <p:txBody>
          <a:bodyPr/>
          <a:lstStyle/>
          <a:p>
            <a:r>
              <a:rPr lang="en-US" sz="3200" dirty="0"/>
              <a:t>Potential injury or loss</a:t>
            </a:r>
          </a:p>
          <a:p>
            <a:r>
              <a:rPr lang="en-US" sz="3200" dirty="0"/>
              <a:t>The uncertainty of that injury or loss occurring</a:t>
            </a:r>
          </a:p>
          <a:p>
            <a:r>
              <a:rPr lang="en-US" sz="3200" dirty="0"/>
              <a:t>The significance of the injury or loss</a:t>
            </a:r>
          </a:p>
          <a:p>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Acceptable Risk</a:t>
            </a:r>
          </a:p>
        </p:txBody>
      </p:sp>
      <p:sp>
        <p:nvSpPr>
          <p:cNvPr id="3" name="Content Placeholder 2"/>
          <p:cNvSpPr>
            <a:spLocks noGrp="1"/>
          </p:cNvSpPr>
          <p:nvPr>
            <p:ph idx="1"/>
          </p:nvPr>
        </p:nvSpPr>
        <p:spPr/>
        <p:txBody>
          <a:bodyPr>
            <a:normAutofit/>
          </a:bodyPr>
          <a:lstStyle/>
          <a:p>
            <a:pPr algn="just"/>
            <a:r>
              <a:rPr lang="en-US" sz="3200" dirty="0"/>
              <a:t>A risk that requires no treatment to ensure that there will be no impact on corporate objectives measured in terms of consequence and likelihood.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Unacceptable Risk</a:t>
            </a:r>
          </a:p>
        </p:txBody>
      </p:sp>
      <p:sp>
        <p:nvSpPr>
          <p:cNvPr id="3" name="Content Placeholder 2"/>
          <p:cNvSpPr>
            <a:spLocks noGrp="1"/>
          </p:cNvSpPr>
          <p:nvPr>
            <p:ph idx="1"/>
          </p:nvPr>
        </p:nvSpPr>
        <p:spPr/>
        <p:txBody>
          <a:bodyPr>
            <a:normAutofit/>
          </a:bodyPr>
          <a:lstStyle/>
          <a:p>
            <a:pPr algn="just"/>
            <a:r>
              <a:rPr lang="en-US" sz="3200" dirty="0"/>
              <a:t>A risk that which, if not treated, will have serious clinical, financial or organizational impact on corporate objectives measured in terms of likelihood and consequence.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Risk Management Decision Process</a:t>
            </a:r>
          </a:p>
        </p:txBody>
      </p:sp>
      <p:sp>
        <p:nvSpPr>
          <p:cNvPr id="3" name="Content Placeholder 2"/>
          <p:cNvSpPr>
            <a:spLocks noGrp="1"/>
          </p:cNvSpPr>
          <p:nvPr>
            <p:ph idx="1"/>
          </p:nvPr>
        </p:nvSpPr>
        <p:spPr/>
        <p:txBody>
          <a:bodyPr>
            <a:normAutofit/>
          </a:bodyPr>
          <a:lstStyle/>
          <a:p>
            <a:r>
              <a:rPr lang="en-US" sz="3200" dirty="0" smtClean="0"/>
              <a:t>Identify</a:t>
            </a:r>
            <a:r>
              <a:rPr lang="en-US" sz="3200" dirty="0"/>
              <a:t>: </a:t>
            </a:r>
            <a:endParaRPr lang="en-US" sz="3200" dirty="0" smtClean="0"/>
          </a:p>
          <a:p>
            <a:pPr lvl="1"/>
            <a:r>
              <a:rPr lang="en-US" sz="2800" dirty="0" smtClean="0"/>
              <a:t>Possible </a:t>
            </a:r>
            <a:r>
              <a:rPr lang="en-US" sz="2800" dirty="0"/>
              <a:t>losses and damages to human and physical resources </a:t>
            </a:r>
            <a:endParaRPr lang="en-US" sz="2800" dirty="0" smtClean="0"/>
          </a:p>
          <a:p>
            <a:pPr lvl="1"/>
            <a:r>
              <a:rPr lang="en-US" sz="2800" dirty="0" smtClean="0"/>
              <a:t>Where </a:t>
            </a:r>
            <a:r>
              <a:rPr lang="en-US" sz="2800" dirty="0"/>
              <a:t>the exposure comes from </a:t>
            </a:r>
            <a:endParaRPr lang="en-US" sz="2800" dirty="0" smtClean="0"/>
          </a:p>
          <a:p>
            <a:pPr lvl="1"/>
            <a:r>
              <a:rPr lang="en-US" sz="2800" dirty="0" smtClean="0"/>
              <a:t>How </a:t>
            </a:r>
            <a:r>
              <a:rPr lang="en-US" sz="2800" dirty="0"/>
              <a:t>frequently they occur and their severity. </a:t>
            </a:r>
          </a:p>
          <a:p>
            <a:r>
              <a:rPr lang="en-US" sz="3200" dirty="0" smtClean="0"/>
              <a:t>Evaluate</a:t>
            </a:r>
            <a:r>
              <a:rPr lang="en-US" sz="3200" dirty="0"/>
              <a:t>: </a:t>
            </a:r>
            <a:endParaRPr lang="en-US" sz="3200" dirty="0" smtClean="0"/>
          </a:p>
          <a:p>
            <a:pPr lvl="1"/>
            <a:r>
              <a:rPr lang="en-US" sz="2800" dirty="0" smtClean="0"/>
              <a:t>Risk </a:t>
            </a:r>
            <a:r>
              <a:rPr lang="en-US" sz="2800" dirty="0"/>
              <a:t>Management techniques – we take calculated risks. </a:t>
            </a:r>
          </a:p>
          <a:p>
            <a:pPr marL="0" indent="0">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ym typeface="+mn-ea"/>
              </a:rPr>
              <a:t>Risk Management Decision Process</a:t>
            </a:r>
            <a:r>
              <a:rPr lang="en-US" dirty="0" smtClean="0">
                <a:sym typeface="+mn-ea"/>
              </a:rPr>
              <a:t>...</a:t>
            </a:r>
            <a:endParaRPr lang="en-US" dirty="0"/>
          </a:p>
        </p:txBody>
      </p:sp>
      <p:sp>
        <p:nvSpPr>
          <p:cNvPr id="3" name="Content Placeholder 2"/>
          <p:cNvSpPr>
            <a:spLocks noGrp="1"/>
          </p:cNvSpPr>
          <p:nvPr>
            <p:ph idx="1"/>
          </p:nvPr>
        </p:nvSpPr>
        <p:spPr/>
        <p:txBody>
          <a:bodyPr/>
          <a:lstStyle/>
          <a:p>
            <a:r>
              <a:rPr lang="en-US" sz="3200" dirty="0"/>
              <a:t>Select: </a:t>
            </a:r>
            <a:endParaRPr lang="en-US" sz="3200" dirty="0" smtClean="0"/>
          </a:p>
          <a:p>
            <a:pPr lvl="1"/>
            <a:r>
              <a:rPr lang="en-US" sz="2800" dirty="0" smtClean="0"/>
              <a:t>Appropriate </a:t>
            </a:r>
            <a:r>
              <a:rPr lang="en-US" sz="2800" dirty="0"/>
              <a:t>techniques  </a:t>
            </a:r>
          </a:p>
          <a:p>
            <a:r>
              <a:rPr lang="en-US" sz="3200" dirty="0" smtClean="0"/>
              <a:t>Implement</a:t>
            </a:r>
            <a:r>
              <a:rPr lang="en-US" sz="3200" dirty="0"/>
              <a:t>: </a:t>
            </a:r>
            <a:endParaRPr lang="en-US" sz="3200" dirty="0" smtClean="0"/>
          </a:p>
          <a:p>
            <a:pPr lvl="1"/>
            <a:r>
              <a:rPr lang="en-US" sz="2800" dirty="0" smtClean="0"/>
              <a:t>Chose and use </a:t>
            </a:r>
            <a:r>
              <a:rPr lang="en-US" sz="2800" dirty="0"/>
              <a:t>techniques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Types of Risk and </a:t>
            </a:r>
            <a:r>
              <a:rPr lang="en-US" dirty="0" smtClean="0">
                <a:sym typeface="+mn-ea"/>
              </a:rPr>
              <a:t>Loss</a:t>
            </a:r>
            <a:endParaRPr lang="en-US" dirty="0"/>
          </a:p>
        </p:txBody>
      </p:sp>
      <p:sp>
        <p:nvSpPr>
          <p:cNvPr id="3" name="Content Placeholder 2"/>
          <p:cNvSpPr>
            <a:spLocks noGrp="1"/>
          </p:cNvSpPr>
          <p:nvPr>
            <p:ph idx="1"/>
          </p:nvPr>
        </p:nvSpPr>
        <p:spPr>
          <a:xfrm>
            <a:off x="838200" y="1825625"/>
            <a:ext cx="4776788" cy="4351338"/>
          </a:xfrm>
          <a:ln>
            <a:solidFill>
              <a:schemeClr val="accent1"/>
            </a:solidFill>
          </a:ln>
        </p:spPr>
        <p:txBody>
          <a:bodyPr>
            <a:normAutofit fontScale="97500"/>
          </a:bodyPr>
          <a:lstStyle/>
          <a:p>
            <a:r>
              <a:rPr lang="en-US" dirty="0" smtClean="0"/>
              <a:t>General </a:t>
            </a:r>
            <a:r>
              <a:rPr lang="en-US" dirty="0"/>
              <a:t>Liability</a:t>
            </a:r>
          </a:p>
          <a:p>
            <a:r>
              <a:rPr lang="en-US" dirty="0" smtClean="0"/>
              <a:t>Workers</a:t>
            </a:r>
            <a:r>
              <a:rPr lang="en-US" dirty="0"/>
              <a:t>’ Compensation</a:t>
            </a:r>
          </a:p>
          <a:p>
            <a:r>
              <a:rPr lang="en-US" dirty="0" smtClean="0"/>
              <a:t>Property </a:t>
            </a:r>
            <a:r>
              <a:rPr lang="en-US" dirty="0"/>
              <a:t>Loss – building &amp; contents</a:t>
            </a:r>
          </a:p>
          <a:p>
            <a:r>
              <a:rPr lang="en-US" dirty="0" smtClean="0"/>
              <a:t>Information </a:t>
            </a:r>
            <a:r>
              <a:rPr lang="en-US" dirty="0"/>
              <a:t>Management</a:t>
            </a:r>
          </a:p>
          <a:p>
            <a:r>
              <a:rPr lang="en-US" dirty="0" smtClean="0"/>
              <a:t>Auxiliary </a:t>
            </a:r>
            <a:r>
              <a:rPr lang="en-US" dirty="0"/>
              <a:t>Enterprises</a:t>
            </a:r>
          </a:p>
          <a:p>
            <a:r>
              <a:rPr lang="en-US" dirty="0" smtClean="0"/>
              <a:t>Business Interruption</a:t>
            </a:r>
            <a:endParaRPr lang="en-US" dirty="0"/>
          </a:p>
        </p:txBody>
      </p:sp>
      <p:sp>
        <p:nvSpPr>
          <p:cNvPr id="4" name="Rectangle 3"/>
          <p:cNvSpPr/>
          <p:nvPr/>
        </p:nvSpPr>
        <p:spPr>
          <a:xfrm>
            <a:off x="6557963" y="1825625"/>
            <a:ext cx="4186238" cy="3108543"/>
          </a:xfrm>
          <a:prstGeom prst="rect">
            <a:avLst/>
          </a:prstGeom>
          <a:ln>
            <a:solidFill>
              <a:schemeClr val="accent1"/>
            </a:solidFill>
          </a:ln>
        </p:spPr>
        <p:txBody>
          <a:bodyPr wrap="square">
            <a:spAutoFit/>
          </a:bodyPr>
          <a:lstStyle/>
          <a:p>
            <a:pPr marL="514350" indent="-514350">
              <a:buFont typeface="Arial" panose="020B0604020202020204" pitchFamily="34" charset="0"/>
              <a:buChar char="•"/>
            </a:pPr>
            <a:r>
              <a:rPr lang="en-US" sz="2800" dirty="0"/>
              <a:t>Institutional reputation and image loss</a:t>
            </a:r>
          </a:p>
          <a:p>
            <a:pPr marL="514350" indent="-514350">
              <a:buFont typeface="Arial" panose="020B0604020202020204" pitchFamily="34" charset="0"/>
              <a:buChar char="•"/>
            </a:pPr>
            <a:r>
              <a:rPr lang="en-US" sz="2800" dirty="0"/>
              <a:t>Contractual Activities</a:t>
            </a:r>
          </a:p>
          <a:p>
            <a:pPr marL="514350" indent="-514350">
              <a:buFont typeface="Arial" panose="020B0604020202020204" pitchFamily="34" charset="0"/>
              <a:buChar char="•"/>
            </a:pPr>
            <a:r>
              <a:rPr lang="en-US" sz="2800" dirty="0"/>
              <a:t>Financial</a:t>
            </a:r>
          </a:p>
          <a:p>
            <a:pPr marL="514350" indent="-514350">
              <a:buFont typeface="Arial" panose="020B0604020202020204" pitchFamily="34" charset="0"/>
              <a:buChar char="•"/>
            </a:pPr>
            <a:r>
              <a:rPr lang="en-US" sz="2800" dirty="0"/>
              <a:t>Legal Liability</a:t>
            </a:r>
          </a:p>
          <a:p>
            <a:pPr marL="514350" indent="-514350">
              <a:buFont typeface="Arial" panose="020B0604020202020204" pitchFamily="34" charset="0"/>
              <a:buChar char="•"/>
            </a:pPr>
            <a:r>
              <a:rPr lang="en-US" sz="2800" dirty="0"/>
              <a:t>Hardware &amp; Software</a:t>
            </a:r>
          </a:p>
          <a:p>
            <a:pPr marL="514350" indent="-514350">
              <a:buFont typeface="Arial" panose="020B0604020202020204" pitchFamily="34" charset="0"/>
              <a:buChar char="•"/>
            </a:pPr>
            <a:r>
              <a:rPr lang="en-US" sz="2800" dirty="0"/>
              <a:t>Vehicle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ym typeface="+mn-ea"/>
              </a:rPr>
              <a:t>Evaluate Loss </a:t>
            </a:r>
            <a:r>
              <a:rPr lang="en-US" sz="4000" dirty="0" smtClean="0">
                <a:sym typeface="+mn-ea"/>
              </a:rPr>
              <a:t>Potential</a:t>
            </a:r>
            <a:endParaRPr lang="en-US" sz="3600" dirty="0"/>
          </a:p>
        </p:txBody>
      </p:sp>
      <p:sp>
        <p:nvSpPr>
          <p:cNvPr id="3" name="Content Placeholder 2"/>
          <p:cNvSpPr>
            <a:spLocks noGrp="1"/>
          </p:cNvSpPr>
          <p:nvPr>
            <p:ph idx="1"/>
          </p:nvPr>
        </p:nvSpPr>
        <p:spPr/>
        <p:txBody>
          <a:bodyPr/>
          <a:lstStyle/>
          <a:p>
            <a:r>
              <a:rPr lang="en-US" sz="3200" dirty="0"/>
              <a:t>Evaluation techniques:</a:t>
            </a:r>
          </a:p>
          <a:p>
            <a:pPr lvl="1"/>
            <a:r>
              <a:rPr lang="en-US" sz="2800" dirty="0" smtClean="0"/>
              <a:t>Frequency/severity </a:t>
            </a:r>
            <a:r>
              <a:rPr lang="en-US" sz="2800" dirty="0"/>
              <a:t>of claims</a:t>
            </a:r>
          </a:p>
          <a:p>
            <a:pPr lvl="1"/>
            <a:r>
              <a:rPr lang="en-US" sz="2800" dirty="0" smtClean="0"/>
              <a:t>Publications/periodicals/other </a:t>
            </a:r>
            <a:r>
              <a:rPr lang="en-US" sz="2800" dirty="0"/>
              <a:t>universities</a:t>
            </a:r>
          </a:p>
          <a:p>
            <a:pPr lvl="1"/>
            <a:r>
              <a:rPr lang="en-US" sz="2800" dirty="0" smtClean="0"/>
              <a:t>Political/litigation </a:t>
            </a:r>
            <a:r>
              <a:rPr lang="en-US" sz="2800" dirty="0"/>
              <a:t>climate</a:t>
            </a:r>
          </a:p>
          <a:p>
            <a:pPr lvl="1"/>
            <a:r>
              <a:rPr lang="en-US" sz="2800" dirty="0" smtClean="0"/>
              <a:t>Anticipate</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ym typeface="+mn-ea"/>
              </a:rPr>
              <a:t>Challenges to Risk Management - Internal </a:t>
            </a:r>
            <a:endParaRPr lang="en-US" sz="4000" dirty="0"/>
          </a:p>
        </p:txBody>
      </p:sp>
      <p:sp>
        <p:nvSpPr>
          <p:cNvPr id="3" name="Content Placeholder 2"/>
          <p:cNvSpPr>
            <a:spLocks noGrp="1"/>
          </p:cNvSpPr>
          <p:nvPr>
            <p:ph idx="1"/>
          </p:nvPr>
        </p:nvSpPr>
        <p:spPr/>
        <p:txBody>
          <a:bodyPr/>
          <a:lstStyle/>
          <a:p>
            <a:r>
              <a:rPr lang="en-US" sz="3600" dirty="0"/>
              <a:t>Challenges to Risk Management - Internal </a:t>
            </a:r>
          </a:p>
          <a:p>
            <a:pPr lvl="1"/>
            <a:r>
              <a:rPr lang="en-US" sz="3200" dirty="0" smtClean="0"/>
              <a:t>Too </a:t>
            </a:r>
            <a:r>
              <a:rPr lang="en-US" sz="3200" dirty="0"/>
              <a:t>much focus on the past</a:t>
            </a:r>
          </a:p>
          <a:p>
            <a:pPr lvl="1"/>
            <a:r>
              <a:rPr lang="en-US" sz="3200" dirty="0" smtClean="0"/>
              <a:t>Reluctance </a:t>
            </a:r>
            <a:r>
              <a:rPr lang="en-US" sz="3200" dirty="0"/>
              <a:t>to change</a:t>
            </a:r>
          </a:p>
          <a:p>
            <a:pPr lvl="1"/>
            <a:r>
              <a:rPr lang="en-US" sz="3200" dirty="0" smtClean="0"/>
              <a:t>Negative </a:t>
            </a:r>
            <a:r>
              <a:rPr lang="en-US" sz="3200" dirty="0"/>
              <a:t>assumptions e.g. cost and outcomes</a:t>
            </a:r>
          </a:p>
          <a:p>
            <a:pPr lvl="1"/>
            <a:r>
              <a:rPr lang="en-US" sz="3200" dirty="0" smtClean="0"/>
              <a:t>Lack </a:t>
            </a:r>
            <a:r>
              <a:rPr lang="en-US" sz="3200" dirty="0"/>
              <a:t>of communication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ym typeface="+mn-ea"/>
              </a:rPr>
              <a:t>Challenges to Risk Management - External</a:t>
            </a:r>
            <a:endParaRPr lang="en-US" sz="4000" dirty="0"/>
          </a:p>
        </p:txBody>
      </p:sp>
      <p:sp>
        <p:nvSpPr>
          <p:cNvPr id="3" name="Content Placeholder 2"/>
          <p:cNvSpPr>
            <a:spLocks noGrp="1"/>
          </p:cNvSpPr>
          <p:nvPr>
            <p:ph idx="1"/>
          </p:nvPr>
        </p:nvSpPr>
        <p:spPr/>
        <p:txBody>
          <a:bodyPr/>
          <a:lstStyle/>
          <a:p>
            <a:r>
              <a:rPr lang="en-US" dirty="0" smtClean="0"/>
              <a:t>Insurance </a:t>
            </a:r>
            <a:r>
              <a:rPr lang="en-US" dirty="0"/>
              <a:t>market</a:t>
            </a:r>
          </a:p>
          <a:p>
            <a:r>
              <a:rPr lang="en-US" dirty="0" smtClean="0"/>
              <a:t>Vendors</a:t>
            </a:r>
            <a:endParaRPr lang="en-US" dirty="0"/>
          </a:p>
          <a:p>
            <a:r>
              <a:rPr lang="en-US" dirty="0" smtClean="0"/>
              <a:t>Unions</a:t>
            </a:r>
            <a:endParaRPr lang="en-US" dirty="0"/>
          </a:p>
          <a:p>
            <a:r>
              <a:rPr lang="en-US" dirty="0" smtClean="0"/>
              <a:t>Auxiliary </a:t>
            </a:r>
            <a:r>
              <a:rPr lang="en-US" dirty="0"/>
              <a:t>organizations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Management and </a:t>
            </a:r>
            <a:r>
              <a:rPr lang="en-US" dirty="0" smtClean="0"/>
              <a:t>Information </a:t>
            </a:r>
            <a:r>
              <a:rPr lang="en-US" dirty="0"/>
              <a:t>Technology Infrastructure </a:t>
            </a:r>
            <a:r>
              <a:rPr lang="en-US" dirty="0" smtClean="0"/>
              <a:t>Library (ITIL)</a:t>
            </a:r>
            <a:endParaRPr lang="en-US" dirty="0"/>
          </a:p>
        </p:txBody>
      </p:sp>
      <p:sp>
        <p:nvSpPr>
          <p:cNvPr id="3" name="Content Placeholder 2"/>
          <p:cNvSpPr>
            <a:spLocks noGrp="1"/>
          </p:cNvSpPr>
          <p:nvPr>
            <p:ph idx="1"/>
          </p:nvPr>
        </p:nvSpPr>
        <p:spPr/>
        <p:txBody>
          <a:bodyPr>
            <a:normAutofit/>
          </a:bodyPr>
          <a:lstStyle/>
          <a:p>
            <a:r>
              <a:rPr lang="en-US" dirty="0"/>
              <a:t>Disaster: </a:t>
            </a:r>
            <a:endParaRPr lang="en-US" dirty="0" smtClean="0"/>
          </a:p>
          <a:p>
            <a:pPr lvl="1"/>
            <a:r>
              <a:rPr lang="en-US" dirty="0" smtClean="0"/>
              <a:t>Not </a:t>
            </a:r>
            <a:r>
              <a:rPr lang="en-US" dirty="0"/>
              <a:t>part of daily operational activities and requires a </a:t>
            </a:r>
            <a:r>
              <a:rPr lang="en-US" dirty="0" smtClean="0"/>
              <a:t>separate system</a:t>
            </a:r>
            <a:r>
              <a:rPr lang="en-US" dirty="0"/>
              <a:t>. </a:t>
            </a:r>
          </a:p>
          <a:p>
            <a:r>
              <a:rPr lang="en-US" dirty="0"/>
              <a:t>Risk: </a:t>
            </a:r>
            <a:endParaRPr lang="en-US" dirty="0" smtClean="0"/>
          </a:p>
          <a:p>
            <a:pPr lvl="1"/>
            <a:r>
              <a:rPr lang="en-US" dirty="0" smtClean="0"/>
              <a:t>A </a:t>
            </a:r>
            <a:r>
              <a:rPr lang="en-US" dirty="0"/>
              <a:t>possible event that could cause harm or loss, or affect the ability </a:t>
            </a:r>
            <a:r>
              <a:rPr lang="en-US" dirty="0" smtClean="0"/>
              <a:t>to achieve </a:t>
            </a:r>
            <a:r>
              <a:rPr lang="en-US" dirty="0"/>
              <a:t>objectives. </a:t>
            </a:r>
            <a:endParaRPr lang="en-US" dirty="0" smtClean="0"/>
          </a:p>
          <a:p>
            <a:pPr lvl="1"/>
            <a:r>
              <a:rPr lang="en-US" dirty="0" smtClean="0"/>
              <a:t>A </a:t>
            </a:r>
            <a:r>
              <a:rPr lang="en-US" dirty="0"/>
              <a:t>risk is measured by the probability of a threat, the vulnerability of the asset to that threat, and the impact it would have if it occurred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IT Service Continuity Management</a:t>
            </a:r>
          </a:p>
        </p:txBody>
      </p:sp>
      <p:sp>
        <p:nvSpPr>
          <p:cNvPr id="3" name="Content Placeholder 2"/>
          <p:cNvSpPr>
            <a:spLocks noGrp="1"/>
          </p:cNvSpPr>
          <p:nvPr>
            <p:ph idx="1"/>
          </p:nvPr>
        </p:nvSpPr>
        <p:spPr/>
        <p:txBody>
          <a:bodyPr/>
          <a:lstStyle/>
          <a:p>
            <a:r>
              <a:rPr lang="en-US" sz="3200" dirty="0"/>
              <a:t>Objective</a:t>
            </a:r>
          </a:p>
          <a:p>
            <a:pPr lvl="1" algn="just"/>
            <a:r>
              <a:rPr lang="en-US" sz="2800" dirty="0"/>
              <a:t>To support the overall Business Continuity </a:t>
            </a:r>
            <a:r>
              <a:rPr lang="en-US" sz="2800" dirty="0" smtClean="0"/>
              <a:t>Management by </a:t>
            </a:r>
            <a:r>
              <a:rPr lang="en-US" sz="2800" dirty="0"/>
              <a:t>ensuring that the required IT technical and </a:t>
            </a:r>
            <a:r>
              <a:rPr lang="en-US" sz="2800" dirty="0" smtClean="0"/>
              <a:t>service facilities </a:t>
            </a:r>
            <a:r>
              <a:rPr lang="en-US" sz="2800" dirty="0"/>
              <a:t>(including computer systems, </a:t>
            </a:r>
            <a:r>
              <a:rPr lang="en-US" sz="2800" dirty="0" smtClean="0"/>
              <a:t>networks, applications</a:t>
            </a:r>
            <a:r>
              <a:rPr lang="en-US" sz="2800" dirty="0"/>
              <a:t>, data repositories, </a:t>
            </a:r>
            <a:r>
              <a:rPr lang="en-US" sz="2800" dirty="0" smtClean="0"/>
              <a:t>telecommunications, environment</a:t>
            </a:r>
            <a:r>
              <a:rPr lang="en-US" sz="2800" dirty="0"/>
              <a:t>, technical support and Service Desk) </a:t>
            </a:r>
            <a:r>
              <a:rPr lang="en-US" sz="2800" dirty="0" smtClean="0"/>
              <a:t>can be </a:t>
            </a:r>
            <a:r>
              <a:rPr lang="en-US" sz="2800" dirty="0"/>
              <a:t>resumed within required, and agreed, business </a:t>
            </a:r>
            <a:r>
              <a:rPr lang="en-US" sz="2800" dirty="0" smtClean="0"/>
              <a:t>time scales</a:t>
            </a:r>
            <a:r>
              <a:rPr lang="en-US" sz="2800"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1353800" cy="1325563"/>
          </a:xfrm>
        </p:spPr>
        <p:txBody>
          <a:bodyPr>
            <a:normAutofit/>
          </a:bodyPr>
          <a:lstStyle/>
          <a:p>
            <a:r>
              <a:rPr lang="en-US" sz="4000" dirty="0"/>
              <a:t>Business Continuity </a:t>
            </a:r>
            <a:r>
              <a:rPr lang="en-US" sz="4000" dirty="0" smtClean="0"/>
              <a:t>Management and </a:t>
            </a:r>
            <a:r>
              <a:rPr lang="en-US" sz="4000" dirty="0"/>
              <a:t>Risk Assessment</a:t>
            </a:r>
            <a:endParaRPr lang="en-US" sz="4000" dirty="0"/>
          </a:p>
        </p:txBody>
      </p:sp>
      <p:sp>
        <p:nvSpPr>
          <p:cNvPr id="3" name="Content Placeholder 2"/>
          <p:cNvSpPr>
            <a:spLocks noGrp="1"/>
          </p:cNvSpPr>
          <p:nvPr>
            <p:ph idx="1"/>
          </p:nvPr>
        </p:nvSpPr>
        <p:spPr/>
        <p:txBody>
          <a:bodyPr>
            <a:normAutofit fontScale="87500" lnSpcReduction="10000"/>
          </a:bodyPr>
          <a:lstStyle/>
          <a:p>
            <a:r>
              <a:rPr lang="en-US" sz="3700" dirty="0"/>
              <a:t>Business Continuity Management </a:t>
            </a:r>
            <a:r>
              <a:rPr lang="en-US" sz="3700" dirty="0" smtClean="0"/>
              <a:t>(BCM)</a:t>
            </a:r>
            <a:r>
              <a:rPr lang="en-US" sz="3700" dirty="0" smtClean="0"/>
              <a:t>: </a:t>
            </a:r>
          </a:p>
          <a:p>
            <a:pPr lvl="1"/>
            <a:r>
              <a:rPr lang="en-US" dirty="0" smtClean="0"/>
              <a:t>It t</a:t>
            </a:r>
            <a:r>
              <a:rPr lang="en-US" dirty="0" smtClean="0"/>
              <a:t>he </a:t>
            </a:r>
            <a:r>
              <a:rPr lang="en-US" dirty="0"/>
              <a:t>business process responsible for managing risk that could seriously affect the BCM safeguards and interests of key stakeholders, reputation, brand and value-creating activities. </a:t>
            </a:r>
            <a:endParaRPr lang="en-US" dirty="0" smtClean="0"/>
          </a:p>
          <a:p>
            <a:pPr lvl="1"/>
            <a:r>
              <a:rPr lang="en-US" dirty="0" smtClean="0"/>
              <a:t>The </a:t>
            </a:r>
            <a:r>
              <a:rPr lang="en-US" dirty="0"/>
              <a:t>BCM Process involves reducing risks to an acceptable level and planning for the recovery of business processes should a disruption to the Business occur. </a:t>
            </a:r>
            <a:endParaRPr lang="en-US" dirty="0" smtClean="0"/>
          </a:p>
          <a:p>
            <a:pPr lvl="1"/>
            <a:r>
              <a:rPr lang="en-US" dirty="0" smtClean="0"/>
              <a:t>BCM </a:t>
            </a:r>
            <a:r>
              <a:rPr lang="en-US" dirty="0"/>
              <a:t>sets the objectives, scope and requirements for IT Service Continuity Management</a:t>
            </a:r>
            <a:r>
              <a:rPr lang="en-US" dirty="0" smtClean="0"/>
              <a:t>.</a:t>
            </a:r>
            <a:endParaRPr lang="en-US" dirty="0"/>
          </a:p>
          <a:p>
            <a:r>
              <a:rPr lang="en-US" sz="3700" dirty="0"/>
              <a:t>Risk </a:t>
            </a:r>
            <a:r>
              <a:rPr lang="en-US" sz="3700" dirty="0"/>
              <a:t>Assessment:</a:t>
            </a:r>
          </a:p>
          <a:p>
            <a:pPr lvl="1"/>
            <a:r>
              <a:rPr lang="en-US" dirty="0" smtClean="0"/>
              <a:t>The </a:t>
            </a:r>
            <a:r>
              <a:rPr lang="en-US" dirty="0"/>
              <a:t>initial steps of risk management. </a:t>
            </a:r>
            <a:endParaRPr lang="en-US" dirty="0" smtClean="0"/>
          </a:p>
          <a:p>
            <a:pPr lvl="1"/>
            <a:r>
              <a:rPr lang="en-US" dirty="0" smtClean="0"/>
              <a:t>Analyzing </a:t>
            </a:r>
            <a:r>
              <a:rPr lang="en-US" dirty="0"/>
              <a:t>the value of assets to the business, identifying threats to those assets, and evaluation how vulnerable each asset is to those threats. </a:t>
            </a:r>
            <a:endParaRPr lang="en-US" dirty="0" smtClean="0"/>
          </a:p>
          <a:p>
            <a:pPr lvl="1"/>
            <a:r>
              <a:rPr lang="en-US" dirty="0" smtClean="0"/>
              <a:t>Risk </a:t>
            </a:r>
            <a:r>
              <a:rPr lang="en-US" dirty="0"/>
              <a:t>Assessment can be quantitative (based on numerical) or qualitative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Business Continuity Management and Risk </a:t>
            </a:r>
            <a:r>
              <a:rPr lang="en-US" sz="4000" dirty="0" smtClean="0"/>
              <a:t>Assessment…</a:t>
            </a:r>
            <a:endParaRPr lang="en-US" sz="4000" dirty="0"/>
          </a:p>
        </p:txBody>
      </p:sp>
      <p:sp>
        <p:nvSpPr>
          <p:cNvPr id="3" name="Content Placeholder 2"/>
          <p:cNvSpPr>
            <a:spLocks noGrp="1"/>
          </p:cNvSpPr>
          <p:nvPr>
            <p:ph idx="1"/>
          </p:nvPr>
        </p:nvSpPr>
        <p:spPr/>
        <p:txBody>
          <a:bodyPr>
            <a:normAutofit/>
          </a:bodyPr>
          <a:lstStyle/>
          <a:p>
            <a:r>
              <a:rPr lang="en-US" dirty="0"/>
              <a:t>Counter Measures: Measures to prevent or recover from disaster</a:t>
            </a:r>
          </a:p>
          <a:p>
            <a:r>
              <a:rPr lang="en-US" dirty="0"/>
              <a:t>Manual Workaround: Using non-IT based solution to overcome IT service disruption</a:t>
            </a:r>
          </a:p>
          <a:p>
            <a:r>
              <a:rPr lang="en-US" dirty="0"/>
              <a:t>Gradual recovery: aka cold standby (&gt;72hrs)</a:t>
            </a:r>
          </a:p>
          <a:p>
            <a:r>
              <a:rPr lang="en-US" dirty="0"/>
              <a:t>Intermediate Recovery: aka warm standby (24-72hrs)</a:t>
            </a:r>
          </a:p>
          <a:p>
            <a:r>
              <a:rPr lang="en-US" dirty="0"/>
              <a:t>Immediate Recovery: aka hot standby (&lt; 24hrs, usually implies 1-2 </a:t>
            </a:r>
            <a:r>
              <a:rPr lang="en-US" dirty="0" err="1"/>
              <a:t>hrs</a:t>
            </a:r>
            <a:r>
              <a:rPr lang="en-US" dirty="0"/>
              <a:t>)</a:t>
            </a:r>
          </a:p>
          <a:p>
            <a:r>
              <a:rPr lang="en-US" dirty="0"/>
              <a:t>Reciprocal Arrangement: Agreement with another similar sized company to share disaster recovery obligations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Business Continuity Management and Risk </a:t>
            </a:r>
            <a:r>
              <a:rPr lang="en-US" dirty="0" smtClean="0"/>
              <a:t>Assessment: </a:t>
            </a:r>
            <a:r>
              <a:rPr lang="en-US" dirty="0" smtClean="0">
                <a:sym typeface="+mn-ea"/>
              </a:rPr>
              <a:t>Scope</a:t>
            </a:r>
            <a:endParaRPr lang="en-US" dirty="0"/>
          </a:p>
        </p:txBody>
      </p:sp>
      <p:sp>
        <p:nvSpPr>
          <p:cNvPr id="3" name="Content Placeholder 2"/>
          <p:cNvSpPr>
            <a:spLocks noGrp="1"/>
          </p:cNvSpPr>
          <p:nvPr>
            <p:ph idx="1"/>
          </p:nvPr>
        </p:nvSpPr>
        <p:spPr/>
        <p:txBody>
          <a:bodyPr>
            <a:normAutofit/>
          </a:bodyPr>
          <a:lstStyle/>
          <a:p>
            <a:pPr algn="just"/>
            <a:r>
              <a:rPr lang="en-US" sz="3200" dirty="0" smtClean="0"/>
              <a:t>All </a:t>
            </a:r>
            <a:r>
              <a:rPr lang="en-US" sz="3200" dirty="0"/>
              <a:t>identified critical business processes and IT service(s) that underpin them.</a:t>
            </a:r>
          </a:p>
          <a:p>
            <a:pPr algn="just"/>
            <a:r>
              <a:rPr lang="en-US" sz="3200" dirty="0" smtClean="0"/>
              <a:t>May </a:t>
            </a:r>
            <a:r>
              <a:rPr lang="en-US" sz="3200" dirty="0"/>
              <a:t>include hardware, software, accommodation, critical paper records, courier services, voice services &amp; customer reception areas.</a:t>
            </a:r>
          </a:p>
          <a:p>
            <a:pPr algn="just"/>
            <a:r>
              <a:rPr lang="en-US" sz="3200" dirty="0" smtClean="0"/>
              <a:t>Consider </a:t>
            </a:r>
            <a:r>
              <a:rPr lang="en-US" sz="3200" dirty="0"/>
              <a:t>the organization’s BCM, dependency on IT, office locations, processes and attitude towards risk.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ym typeface="+mn-ea"/>
              </a:rPr>
              <a:t>The </a:t>
            </a:r>
            <a:r>
              <a:rPr lang="en-US" dirty="0"/>
              <a:t>IT </a:t>
            </a:r>
            <a:r>
              <a:rPr lang="en-US" dirty="0"/>
              <a:t>S</a:t>
            </a:r>
            <a:r>
              <a:rPr lang="en-US" dirty="0" smtClean="0"/>
              <a:t>ervice </a:t>
            </a:r>
            <a:r>
              <a:rPr lang="en-US" dirty="0"/>
              <a:t>C</a:t>
            </a:r>
            <a:r>
              <a:rPr lang="en-US" dirty="0" smtClean="0"/>
              <a:t>ontinuity </a:t>
            </a:r>
            <a:r>
              <a:rPr lang="en-US" dirty="0"/>
              <a:t>M</a:t>
            </a:r>
            <a:r>
              <a:rPr lang="en-US" dirty="0" smtClean="0"/>
              <a:t>anagement (</a:t>
            </a:r>
            <a:r>
              <a:rPr lang="en-US" dirty="0" smtClean="0">
                <a:sym typeface="+mn-ea"/>
              </a:rPr>
              <a:t>ITSCM) </a:t>
            </a:r>
            <a:r>
              <a:rPr lang="en-US" dirty="0">
                <a:sym typeface="+mn-ea"/>
              </a:rPr>
              <a:t>process: </a:t>
            </a:r>
            <a:endParaRPr lang="en-US" dirty="0"/>
          </a:p>
        </p:txBody>
      </p:sp>
      <p:sp>
        <p:nvSpPr>
          <p:cNvPr id="3" name="Content Placeholder 2"/>
          <p:cNvSpPr>
            <a:spLocks noGrp="1"/>
          </p:cNvSpPr>
          <p:nvPr>
            <p:ph idx="1"/>
          </p:nvPr>
        </p:nvSpPr>
        <p:spPr/>
        <p:txBody>
          <a:bodyPr>
            <a:normAutofit/>
          </a:bodyPr>
          <a:lstStyle/>
          <a:p>
            <a:r>
              <a:rPr lang="en-US" dirty="0" smtClean="0"/>
              <a:t>Agreement </a:t>
            </a:r>
            <a:r>
              <a:rPr lang="en-US" dirty="0"/>
              <a:t>of the scope of the ITSCM process and the policies adopted.</a:t>
            </a:r>
          </a:p>
          <a:p>
            <a:r>
              <a:rPr lang="en-US" dirty="0" smtClean="0"/>
              <a:t>Business </a:t>
            </a:r>
            <a:r>
              <a:rPr lang="en-US" dirty="0"/>
              <a:t>Impact Analysis (BIA) to quantify the impact loss of </a:t>
            </a:r>
            <a:r>
              <a:rPr lang="en-US" dirty="0" smtClean="0"/>
              <a:t>IT service </a:t>
            </a:r>
            <a:r>
              <a:rPr lang="en-US" dirty="0"/>
              <a:t>would have on the business.</a:t>
            </a:r>
          </a:p>
          <a:p>
            <a:r>
              <a:rPr lang="en-US" dirty="0" smtClean="0"/>
              <a:t>Risk Analysis:</a:t>
            </a:r>
          </a:p>
          <a:p>
            <a:pPr lvl="1"/>
            <a:r>
              <a:rPr lang="en-US" dirty="0" smtClean="0"/>
              <a:t>The </a:t>
            </a:r>
            <a:r>
              <a:rPr lang="en-US" dirty="0"/>
              <a:t>risk identification and risk assessment to identify potential threats to continuity and the likelihood of the threats becoming a reality. This also includes taking measures to manage the identified threats where this can be cost justified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ym typeface="+mn-ea"/>
              </a:rPr>
              <a:t>The </a:t>
            </a:r>
            <a:r>
              <a:rPr lang="en-US" dirty="0"/>
              <a:t>IT Service Continuity Management (</a:t>
            </a:r>
            <a:r>
              <a:rPr lang="en-US" dirty="0">
                <a:sym typeface="+mn-ea"/>
              </a:rPr>
              <a:t>ITSCM) </a:t>
            </a:r>
            <a:r>
              <a:rPr lang="en-US" dirty="0" smtClean="0">
                <a:sym typeface="+mn-ea"/>
              </a:rPr>
              <a:t>process</a:t>
            </a:r>
            <a:r>
              <a:rPr lang="en-US" dirty="0">
                <a:sym typeface="+mn-ea"/>
              </a:rPr>
              <a:t>.</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a:t>Production of the overall ITSCM strategy. </a:t>
            </a:r>
            <a:endParaRPr lang="en-US" dirty="0" smtClean="0"/>
          </a:p>
          <a:p>
            <a:pPr lvl="1"/>
            <a:r>
              <a:rPr lang="en-US" dirty="0" smtClean="0"/>
              <a:t>This </a:t>
            </a:r>
            <a:r>
              <a:rPr lang="en-US" dirty="0"/>
              <a:t>can be produced following the two steps identified above, and is likely to include elements of risk reduction as well as a selection of appropriate and comprehensive recovery </a:t>
            </a:r>
            <a:r>
              <a:rPr lang="en-US" dirty="0" smtClean="0"/>
              <a:t>options.</a:t>
            </a:r>
          </a:p>
          <a:p>
            <a:r>
              <a:rPr lang="en-US" dirty="0" smtClean="0"/>
              <a:t>Production </a:t>
            </a:r>
            <a:r>
              <a:rPr lang="en-US" dirty="0"/>
              <a:t>of an ITSCM plan, which again must be integrated with the overall BCM </a:t>
            </a:r>
            <a:r>
              <a:rPr lang="en-US" dirty="0" smtClean="0"/>
              <a:t>plans.</a:t>
            </a:r>
          </a:p>
          <a:p>
            <a:r>
              <a:rPr lang="en-US" dirty="0" smtClean="0"/>
              <a:t>Testing </a:t>
            </a:r>
            <a:r>
              <a:rPr lang="en-US" dirty="0"/>
              <a:t>of the </a:t>
            </a:r>
            <a:r>
              <a:rPr lang="en-US" dirty="0" smtClean="0"/>
              <a:t>plans.</a:t>
            </a:r>
          </a:p>
          <a:p>
            <a:r>
              <a:rPr lang="en-US" dirty="0" smtClean="0"/>
              <a:t>Ongoing </a:t>
            </a:r>
            <a:r>
              <a:rPr lang="en-US" dirty="0"/>
              <a:t>operation and maintenance of the plans.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a:t>
            </a:r>
            <a:r>
              <a:rPr lang="en-US" dirty="0" smtClean="0"/>
              <a:t>Management Activities</a:t>
            </a:r>
            <a:endParaRPr lang="en-US" dirty="0"/>
          </a:p>
        </p:txBody>
      </p:sp>
      <p:pic>
        <p:nvPicPr>
          <p:cNvPr id="4" name="Content Placeholder 3" descr="ZZ"/>
          <p:cNvPicPr>
            <a:picLocks noGrp="1" noChangeAspect="1"/>
          </p:cNvPicPr>
          <p:nvPr>
            <p:ph idx="1"/>
          </p:nvPr>
        </p:nvPicPr>
        <p:blipFill rotWithShape="1">
          <a:blip r:embed="rId2"/>
          <a:srcRect t="2187"/>
          <a:stretch/>
        </p:blipFill>
        <p:spPr>
          <a:xfrm>
            <a:off x="3714790" y="1690688"/>
            <a:ext cx="5019712" cy="50419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a:t>
            </a:r>
            <a:r>
              <a:rPr lang="en-US" dirty="0" smtClean="0"/>
              <a:t>Management…</a:t>
            </a:r>
            <a:endParaRPr lang="en-US" dirty="0"/>
          </a:p>
        </p:txBody>
      </p:sp>
      <p:pic>
        <p:nvPicPr>
          <p:cNvPr id="4" name="Content Placeholder 3" descr="CC"/>
          <p:cNvPicPr>
            <a:picLocks noGrp="1" noChangeAspect="1"/>
          </p:cNvPicPr>
          <p:nvPr>
            <p:ph idx="1"/>
          </p:nvPr>
        </p:nvPicPr>
        <p:blipFill rotWithShape="1">
          <a:blip r:embed="rId2"/>
          <a:srcRect b="2542"/>
          <a:stretch/>
        </p:blipFill>
        <p:spPr>
          <a:xfrm>
            <a:off x="1479630" y="1512888"/>
            <a:ext cx="7086442" cy="515461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a:t>
            </a:r>
            <a:r>
              <a:rPr lang="en-US" dirty="0" smtClean="0"/>
              <a:t>Management…</a:t>
            </a:r>
            <a:endParaRPr lang="en-US" dirty="0"/>
          </a:p>
        </p:txBody>
      </p:sp>
      <p:pic>
        <p:nvPicPr>
          <p:cNvPr id="4" name="Content Placeholder 3" descr="XX"/>
          <p:cNvPicPr>
            <a:picLocks noGrp="1" noChangeAspect="1"/>
          </p:cNvPicPr>
          <p:nvPr>
            <p:ph idx="1"/>
          </p:nvPr>
        </p:nvPicPr>
        <p:blipFill rotWithShape="1">
          <a:blip r:embed="rId2"/>
          <a:srcRect l="1137"/>
          <a:stretch/>
        </p:blipFill>
        <p:spPr>
          <a:xfrm>
            <a:off x="1605117" y="1574801"/>
            <a:ext cx="7508566" cy="50165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a:t>
            </a:r>
            <a:r>
              <a:rPr lang="en-US" dirty="0" smtClean="0"/>
              <a:t>Management…</a:t>
            </a:r>
            <a:endParaRPr lang="en-US" dirty="0"/>
          </a:p>
        </p:txBody>
      </p:sp>
      <p:pic>
        <p:nvPicPr>
          <p:cNvPr id="4" name="Content Placeholder 3" descr="BB"/>
          <p:cNvPicPr>
            <a:picLocks noGrp="1" noChangeAspect="1"/>
          </p:cNvPicPr>
          <p:nvPr>
            <p:ph idx="1"/>
          </p:nvPr>
        </p:nvPicPr>
        <p:blipFill rotWithShape="1">
          <a:blip r:embed="rId2"/>
          <a:srcRect b="14352"/>
          <a:stretch/>
        </p:blipFill>
        <p:spPr>
          <a:xfrm>
            <a:off x="1864048" y="1552576"/>
            <a:ext cx="7193904" cy="497522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GG"/>
          <p:cNvPicPr>
            <a:picLocks noGrp="1" noChangeAspect="1"/>
          </p:cNvPicPr>
          <p:nvPr>
            <p:ph idx="1"/>
          </p:nvPr>
        </p:nvPicPr>
        <p:blipFill rotWithShape="1">
          <a:blip r:embed="rId2"/>
          <a:srcRect b="20032"/>
          <a:stretch/>
        </p:blipFill>
        <p:spPr>
          <a:xfrm>
            <a:off x="1734112" y="1690688"/>
            <a:ext cx="8046232" cy="443801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VC"/>
          <p:cNvPicPr>
            <a:picLocks noGrp="1" noChangeAspect="1"/>
          </p:cNvPicPr>
          <p:nvPr>
            <p:ph idx="1"/>
          </p:nvPr>
        </p:nvPicPr>
        <p:blipFill rotWithShape="1">
          <a:blip r:embed="rId2"/>
          <a:srcRect b="31709"/>
          <a:stretch/>
        </p:blipFill>
        <p:spPr>
          <a:xfrm>
            <a:off x="838200" y="1690688"/>
            <a:ext cx="9546550" cy="444309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DF"/>
          <p:cNvPicPr>
            <a:picLocks noGrp="1" noChangeAspect="1"/>
          </p:cNvPicPr>
          <p:nvPr>
            <p:ph idx="1"/>
          </p:nvPr>
        </p:nvPicPr>
        <p:blipFill rotWithShape="1">
          <a:blip r:embed="rId2"/>
          <a:srcRect l="805" b="24797"/>
          <a:stretch/>
        </p:blipFill>
        <p:spPr>
          <a:xfrm>
            <a:off x="1366035" y="1843406"/>
            <a:ext cx="8487110" cy="431609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TR"/>
          <p:cNvPicPr>
            <a:picLocks noGrp="1" noChangeAspect="1"/>
          </p:cNvPicPr>
          <p:nvPr>
            <p:ph idx="1"/>
          </p:nvPr>
        </p:nvPicPr>
        <p:blipFill>
          <a:blip r:embed="rId2"/>
          <a:stretch>
            <a:fillRect/>
          </a:stretch>
        </p:blipFill>
        <p:spPr>
          <a:xfrm>
            <a:off x="2829213" y="1461135"/>
            <a:ext cx="7285414" cy="520636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ZX"/>
          <p:cNvPicPr>
            <a:picLocks noGrp="1" noChangeAspect="1"/>
          </p:cNvPicPr>
          <p:nvPr>
            <p:ph idx="1"/>
          </p:nvPr>
        </p:nvPicPr>
        <p:blipFill rotWithShape="1">
          <a:blip r:embed="rId2"/>
          <a:srcRect l="834" r="-1"/>
          <a:stretch/>
        </p:blipFill>
        <p:spPr>
          <a:xfrm>
            <a:off x="3352800" y="1810385"/>
            <a:ext cx="6283960" cy="43434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DS"/>
          <p:cNvPicPr>
            <a:picLocks noGrp="1" noChangeAspect="1"/>
          </p:cNvPicPr>
          <p:nvPr>
            <p:ph idx="1"/>
          </p:nvPr>
        </p:nvPicPr>
        <p:blipFill>
          <a:blip r:embed="rId2"/>
          <a:stretch>
            <a:fillRect/>
          </a:stretch>
        </p:blipFill>
        <p:spPr>
          <a:xfrm>
            <a:off x="2413000" y="1840230"/>
            <a:ext cx="6738620" cy="445579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12"/>
          <p:cNvPicPr>
            <a:picLocks noGrp="1" noChangeAspect="1"/>
          </p:cNvPicPr>
          <p:nvPr>
            <p:ph idx="1"/>
          </p:nvPr>
        </p:nvPicPr>
        <p:blipFill rotWithShape="1">
          <a:blip r:embed="rId2"/>
          <a:srcRect l="647" r="1442" b="23394"/>
          <a:stretch/>
        </p:blipFill>
        <p:spPr>
          <a:xfrm>
            <a:off x="1709513" y="1805940"/>
            <a:ext cx="8303074" cy="408686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YT"/>
          <p:cNvPicPr>
            <a:picLocks noGrp="1" noChangeAspect="1"/>
          </p:cNvPicPr>
          <p:nvPr>
            <p:ph idx="1"/>
          </p:nvPr>
        </p:nvPicPr>
        <p:blipFill rotWithShape="1">
          <a:blip r:embed="rId2"/>
          <a:srcRect l="740"/>
          <a:stretch/>
        </p:blipFill>
        <p:spPr>
          <a:xfrm>
            <a:off x="1095695" y="1690688"/>
            <a:ext cx="7791444" cy="447167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AZ"/>
          <p:cNvPicPr>
            <a:picLocks noGrp="1" noChangeAspect="1"/>
          </p:cNvPicPr>
          <p:nvPr>
            <p:ph idx="1"/>
          </p:nvPr>
        </p:nvPicPr>
        <p:blipFill>
          <a:blip r:embed="rId2"/>
          <a:stretch>
            <a:fillRect/>
          </a:stretch>
        </p:blipFill>
        <p:spPr>
          <a:xfrm>
            <a:off x="1217142" y="1690688"/>
            <a:ext cx="8372780" cy="499554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SG"/>
          <p:cNvPicPr>
            <a:picLocks noGrp="1" noChangeAspect="1"/>
          </p:cNvPicPr>
          <p:nvPr>
            <p:ph idx="1"/>
          </p:nvPr>
        </p:nvPicPr>
        <p:blipFill rotWithShape="1">
          <a:blip r:embed="rId2"/>
          <a:srcRect l="355"/>
          <a:stretch/>
        </p:blipFill>
        <p:spPr>
          <a:xfrm>
            <a:off x="1334703" y="1557021"/>
            <a:ext cx="7325494" cy="516128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CV"/>
          <p:cNvPicPr>
            <a:picLocks noGrp="1" noChangeAspect="1"/>
          </p:cNvPicPr>
          <p:nvPr>
            <p:ph idx="1"/>
          </p:nvPr>
        </p:nvPicPr>
        <p:blipFill rotWithShape="1">
          <a:blip r:embed="rId2"/>
          <a:srcRect b="16364"/>
          <a:stretch/>
        </p:blipFill>
        <p:spPr>
          <a:xfrm>
            <a:off x="1862339" y="1804990"/>
            <a:ext cx="7298922" cy="473551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DC"/>
          <p:cNvPicPr>
            <a:picLocks noGrp="1" noChangeAspect="1"/>
          </p:cNvPicPr>
          <p:nvPr>
            <p:ph idx="1"/>
          </p:nvPr>
        </p:nvPicPr>
        <p:blipFill>
          <a:blip r:embed="rId2"/>
          <a:stretch>
            <a:fillRect/>
          </a:stretch>
        </p:blipFill>
        <p:spPr>
          <a:xfrm>
            <a:off x="2034540" y="1774190"/>
            <a:ext cx="7539990" cy="42672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6" name="Content Placeholder 5" descr="BG"/>
          <p:cNvPicPr>
            <a:picLocks noGrp="1" noChangeAspect="1"/>
          </p:cNvPicPr>
          <p:nvPr>
            <p:ph idx="1"/>
          </p:nvPr>
        </p:nvPicPr>
        <p:blipFill>
          <a:blip r:embed="rId2"/>
          <a:stretch>
            <a:fillRect/>
          </a:stretch>
        </p:blipFill>
        <p:spPr>
          <a:xfrm>
            <a:off x="2036092" y="1525906"/>
            <a:ext cx="7625152" cy="467169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HJ"/>
          <p:cNvPicPr>
            <a:picLocks noGrp="1" noChangeAspect="1"/>
          </p:cNvPicPr>
          <p:nvPr>
            <p:ph idx="1"/>
          </p:nvPr>
        </p:nvPicPr>
        <p:blipFill>
          <a:blip r:embed="rId2"/>
          <a:stretch>
            <a:fillRect/>
          </a:stretch>
        </p:blipFill>
        <p:spPr>
          <a:xfrm>
            <a:off x="2882900" y="1803400"/>
            <a:ext cx="6715760" cy="417195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CX"/>
          <p:cNvPicPr>
            <a:picLocks noGrp="1" noChangeAspect="1"/>
          </p:cNvPicPr>
          <p:nvPr>
            <p:ph idx="1"/>
          </p:nvPr>
        </p:nvPicPr>
        <p:blipFill rotWithShape="1">
          <a:blip r:embed="rId2"/>
          <a:srcRect l="1381"/>
          <a:stretch/>
        </p:blipFill>
        <p:spPr>
          <a:xfrm>
            <a:off x="3327400" y="2226945"/>
            <a:ext cx="5834380" cy="387096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FK"/>
          <p:cNvPicPr>
            <a:picLocks noGrp="1" noChangeAspect="1"/>
          </p:cNvPicPr>
          <p:nvPr>
            <p:ph idx="1"/>
          </p:nvPr>
        </p:nvPicPr>
        <p:blipFill>
          <a:blip r:embed="rId2"/>
          <a:stretch>
            <a:fillRect/>
          </a:stretch>
        </p:blipFill>
        <p:spPr>
          <a:xfrm>
            <a:off x="2430145" y="1803400"/>
            <a:ext cx="7056755" cy="41021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 Service Continuity Management…</a:t>
            </a:r>
            <a:endParaRPr lang="en-US" dirty="0"/>
          </a:p>
        </p:txBody>
      </p:sp>
      <p:pic>
        <p:nvPicPr>
          <p:cNvPr id="4" name="Content Placeholder 3" descr="QW"/>
          <p:cNvPicPr>
            <a:picLocks noGrp="1" noChangeAspect="1"/>
          </p:cNvPicPr>
          <p:nvPr>
            <p:ph idx="1"/>
          </p:nvPr>
        </p:nvPicPr>
        <p:blipFill>
          <a:blip r:embed="rId2"/>
          <a:stretch>
            <a:fillRect/>
          </a:stretch>
        </p:blipFill>
        <p:spPr>
          <a:xfrm>
            <a:off x="1596391" y="1917700"/>
            <a:ext cx="7420610" cy="436626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26C15-67D2-47D2-A6B9-D4E58AF23FEA}"/>
              </a:ext>
            </a:extLst>
          </p:cNvPr>
          <p:cNvSpPr>
            <a:spLocks noGrp="1"/>
          </p:cNvSpPr>
          <p:nvPr>
            <p:ph type="title"/>
          </p:nvPr>
        </p:nvSpPr>
        <p:spPr/>
        <p:txBody>
          <a:bodyPr>
            <a:normAutofit/>
          </a:bodyPr>
          <a:lstStyle/>
          <a:p>
            <a:r>
              <a:rPr lang="en-US" sz="4000" b="1" dirty="0"/>
              <a:t>Risk Management</a:t>
            </a:r>
            <a:endParaRPr lang="en-TZ" sz="4000" dirty="0"/>
          </a:p>
        </p:txBody>
      </p:sp>
      <p:sp>
        <p:nvSpPr>
          <p:cNvPr id="3" name="Content Placeholder 2">
            <a:extLst>
              <a:ext uri="{FF2B5EF4-FFF2-40B4-BE49-F238E27FC236}">
                <a16:creationId xmlns:a16="http://schemas.microsoft.com/office/drawing/2014/main" id="{208B95C4-2BA2-4EE8-A12F-3E4CB26EB670}"/>
              </a:ext>
            </a:extLst>
          </p:cNvPr>
          <p:cNvSpPr>
            <a:spLocks noGrp="1"/>
          </p:cNvSpPr>
          <p:nvPr>
            <p:ph idx="1"/>
          </p:nvPr>
        </p:nvSpPr>
        <p:spPr/>
        <p:txBody>
          <a:bodyPr>
            <a:normAutofit/>
          </a:bodyPr>
          <a:lstStyle/>
          <a:p>
            <a:r>
              <a:rPr lang="en-US" sz="3600" dirty="0"/>
              <a:t>ITIL V3  </a:t>
            </a:r>
          </a:p>
          <a:p>
            <a:r>
              <a:rPr lang="en-US" sz="3600" dirty="0"/>
              <a:t>ITSCM</a:t>
            </a:r>
          </a:p>
          <a:p>
            <a:r>
              <a:rPr lang="en-US" sz="3600" dirty="0"/>
              <a:t>Management of </a:t>
            </a:r>
            <a:r>
              <a:rPr lang="en-US" sz="3600" dirty="0" smtClean="0"/>
              <a:t>Risk (</a:t>
            </a:r>
            <a:r>
              <a:rPr lang="en-US" sz="3600" dirty="0"/>
              <a:t>M_o_R)</a:t>
            </a:r>
            <a:endParaRPr lang="en-TZ" sz="3600" dirty="0"/>
          </a:p>
        </p:txBody>
      </p:sp>
    </p:spTree>
    <p:extLst>
      <p:ext uri="{BB962C8B-B14F-4D97-AF65-F5344CB8AC3E}">
        <p14:creationId xmlns:p14="http://schemas.microsoft.com/office/powerpoint/2010/main" val="27001676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71FAA-6706-4366-8880-5B2A51BB5B9C}"/>
              </a:ext>
            </a:extLst>
          </p:cNvPr>
          <p:cNvSpPr>
            <a:spLocks noGrp="1"/>
          </p:cNvSpPr>
          <p:nvPr>
            <p:ph type="title"/>
          </p:nvPr>
        </p:nvSpPr>
        <p:spPr/>
        <p:txBody>
          <a:bodyPr/>
          <a:lstStyle/>
          <a:p>
            <a:r>
              <a:rPr lang="en-US" b="1" dirty="0"/>
              <a:t>INTRODUCTION</a:t>
            </a:r>
            <a:endParaRPr lang="en-TZ" b="1" dirty="0"/>
          </a:p>
        </p:txBody>
      </p:sp>
      <p:sp>
        <p:nvSpPr>
          <p:cNvPr id="3" name="Content Placeholder 2">
            <a:extLst>
              <a:ext uri="{FF2B5EF4-FFF2-40B4-BE49-F238E27FC236}">
                <a16:creationId xmlns:a16="http://schemas.microsoft.com/office/drawing/2014/main" id="{B4C7AD82-4253-4B4C-ACE5-8482EF26C5F9}"/>
              </a:ext>
            </a:extLst>
          </p:cNvPr>
          <p:cNvSpPr>
            <a:spLocks noGrp="1"/>
          </p:cNvSpPr>
          <p:nvPr>
            <p:ph idx="1"/>
          </p:nvPr>
        </p:nvSpPr>
        <p:spPr/>
        <p:txBody>
          <a:bodyPr/>
          <a:lstStyle/>
          <a:p>
            <a:r>
              <a:rPr lang="en-US" dirty="0"/>
              <a:t>Risk management is a vital part of business nowadays. </a:t>
            </a:r>
            <a:endParaRPr lang="en-US" dirty="0" smtClean="0"/>
          </a:p>
          <a:p>
            <a:r>
              <a:rPr lang="en-US" dirty="0" smtClean="0"/>
              <a:t>Some </a:t>
            </a:r>
            <a:r>
              <a:rPr lang="en-US" dirty="0"/>
              <a:t>readers think that only innovative businesses need risk management, and that there is no risk in a conservative business. However, this is not true. </a:t>
            </a:r>
            <a:endParaRPr lang="en-US" dirty="0" smtClean="0"/>
          </a:p>
          <a:p>
            <a:r>
              <a:rPr lang="en-US" dirty="0" smtClean="0"/>
              <a:t>There </a:t>
            </a:r>
            <a:r>
              <a:rPr lang="en-US" dirty="0"/>
              <a:t>is risk in all organizations since its creation until its dissolution. </a:t>
            </a:r>
            <a:endParaRPr lang="en-US" dirty="0" smtClean="0"/>
          </a:p>
          <a:p>
            <a:r>
              <a:rPr lang="en-US" dirty="0" smtClean="0"/>
              <a:t>Before </a:t>
            </a:r>
            <a:r>
              <a:rPr lang="en-US" dirty="0"/>
              <a:t>delving into the details of risk management, it is important to define what risk is.</a:t>
            </a:r>
            <a:endParaRPr lang="en-TZ" dirty="0"/>
          </a:p>
        </p:txBody>
      </p:sp>
    </p:spTree>
    <p:extLst>
      <p:ext uri="{BB962C8B-B14F-4D97-AF65-F5344CB8AC3E}">
        <p14:creationId xmlns:p14="http://schemas.microsoft.com/office/powerpoint/2010/main" val="1404878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D12E8-55F2-47CF-9825-5194727416CF}"/>
              </a:ext>
            </a:extLst>
          </p:cNvPr>
          <p:cNvSpPr>
            <a:spLocks noGrp="1"/>
          </p:cNvSpPr>
          <p:nvPr>
            <p:ph type="title"/>
          </p:nvPr>
        </p:nvSpPr>
        <p:spPr/>
        <p:txBody>
          <a:bodyPr/>
          <a:lstStyle/>
          <a:p>
            <a:r>
              <a:rPr lang="en-US" dirty="0"/>
              <a:t>The risk management process diagram</a:t>
            </a:r>
            <a:endParaRPr lang="en-TZ" dirty="0"/>
          </a:p>
        </p:txBody>
      </p:sp>
      <p:pic>
        <p:nvPicPr>
          <p:cNvPr id="5" name="Content Placeholder 4">
            <a:extLst>
              <a:ext uri="{FF2B5EF4-FFF2-40B4-BE49-F238E27FC236}">
                <a16:creationId xmlns:a16="http://schemas.microsoft.com/office/drawing/2014/main" id="{AE95F60F-A83D-4AFB-8FF6-F4DE2B41D112}"/>
              </a:ext>
            </a:extLst>
          </p:cNvPr>
          <p:cNvPicPr>
            <a:picLocks noGrp="1" noChangeAspect="1"/>
          </p:cNvPicPr>
          <p:nvPr>
            <p:ph idx="1"/>
          </p:nvPr>
        </p:nvPicPr>
        <p:blipFill>
          <a:blip r:embed="rId2"/>
          <a:stretch>
            <a:fillRect/>
          </a:stretch>
        </p:blipFill>
        <p:spPr>
          <a:xfrm>
            <a:off x="2136956" y="1258888"/>
            <a:ext cx="6698888" cy="5359468"/>
          </a:xfrm>
        </p:spPr>
      </p:pic>
    </p:spTree>
    <p:extLst>
      <p:ext uri="{BB962C8B-B14F-4D97-AF65-F5344CB8AC3E}">
        <p14:creationId xmlns:p14="http://schemas.microsoft.com/office/powerpoint/2010/main" val="449185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5F797-EC07-4750-AA11-0B3887D37C40}"/>
              </a:ext>
            </a:extLst>
          </p:cNvPr>
          <p:cNvSpPr>
            <a:spLocks noGrp="1"/>
          </p:cNvSpPr>
          <p:nvPr>
            <p:ph type="title"/>
          </p:nvPr>
        </p:nvSpPr>
        <p:spPr/>
        <p:txBody>
          <a:bodyPr/>
          <a:lstStyle/>
          <a:p>
            <a:r>
              <a:rPr lang="en-US" dirty="0"/>
              <a:t>The risk management process continue…</a:t>
            </a:r>
            <a:endParaRPr lang="en-TZ" dirty="0"/>
          </a:p>
        </p:txBody>
      </p:sp>
      <p:sp>
        <p:nvSpPr>
          <p:cNvPr id="3" name="Content Placeholder 2">
            <a:extLst>
              <a:ext uri="{FF2B5EF4-FFF2-40B4-BE49-F238E27FC236}">
                <a16:creationId xmlns:a16="http://schemas.microsoft.com/office/drawing/2014/main" id="{447A2687-B914-4DFB-AF4B-61917293AED9}"/>
              </a:ext>
            </a:extLst>
          </p:cNvPr>
          <p:cNvSpPr>
            <a:spLocks noGrp="1"/>
          </p:cNvSpPr>
          <p:nvPr>
            <p:ph idx="1"/>
          </p:nvPr>
        </p:nvSpPr>
        <p:spPr/>
        <p:txBody>
          <a:bodyPr>
            <a:normAutofit/>
          </a:bodyPr>
          <a:lstStyle/>
          <a:p>
            <a:r>
              <a:rPr lang="en-US" dirty="0"/>
              <a:t>The identification of risks is the process of identifying threats, vulnerabilities, or events that may have an impact on the set of assets owned by the organization. </a:t>
            </a:r>
            <a:endParaRPr lang="en-US" dirty="0" smtClean="0"/>
          </a:p>
          <a:p>
            <a:r>
              <a:rPr lang="en-US" dirty="0" smtClean="0"/>
              <a:t>This </a:t>
            </a:r>
            <a:r>
              <a:rPr lang="en-US" dirty="0"/>
              <a:t>identification can also be about opportunities, but not all risk management frameworks explore this. </a:t>
            </a:r>
            <a:endParaRPr lang="en-US" dirty="0" smtClean="0"/>
          </a:p>
          <a:p>
            <a:r>
              <a:rPr lang="en-US" dirty="0" smtClean="0"/>
              <a:t>For </a:t>
            </a:r>
            <a:r>
              <a:rPr lang="en-US" dirty="0"/>
              <a:t>risk identification, experience is important because it is common for the risk source to derive from a non-deterministic </a:t>
            </a:r>
            <a:r>
              <a:rPr lang="en-US" dirty="0" smtClean="0"/>
              <a:t>cause.</a:t>
            </a:r>
          </a:p>
          <a:p>
            <a:r>
              <a:rPr lang="en-US" dirty="0" smtClean="0"/>
              <a:t>After </a:t>
            </a:r>
            <a:r>
              <a:rPr lang="en-US" dirty="0"/>
              <a:t>identification comes the analysis of the identified risk. </a:t>
            </a:r>
            <a:endParaRPr lang="en-US" dirty="0" smtClean="0"/>
          </a:p>
        </p:txBody>
      </p:sp>
    </p:spTree>
    <p:extLst>
      <p:ext uri="{BB962C8B-B14F-4D97-AF65-F5344CB8AC3E}">
        <p14:creationId xmlns:p14="http://schemas.microsoft.com/office/powerpoint/2010/main" val="320746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5F797-EC07-4750-AA11-0B3887D37C40}"/>
              </a:ext>
            </a:extLst>
          </p:cNvPr>
          <p:cNvSpPr>
            <a:spLocks noGrp="1"/>
          </p:cNvSpPr>
          <p:nvPr>
            <p:ph type="title"/>
          </p:nvPr>
        </p:nvSpPr>
        <p:spPr/>
        <p:txBody>
          <a:bodyPr/>
          <a:lstStyle/>
          <a:p>
            <a:r>
              <a:rPr lang="en-US" dirty="0"/>
              <a:t>The risk management process continue…</a:t>
            </a:r>
            <a:endParaRPr lang="en-TZ" dirty="0"/>
          </a:p>
        </p:txBody>
      </p:sp>
      <p:sp>
        <p:nvSpPr>
          <p:cNvPr id="3" name="Content Placeholder 2">
            <a:extLst>
              <a:ext uri="{FF2B5EF4-FFF2-40B4-BE49-F238E27FC236}">
                <a16:creationId xmlns:a16="http://schemas.microsoft.com/office/drawing/2014/main" id="{447A2687-B914-4DFB-AF4B-61917293AED9}"/>
              </a:ext>
            </a:extLst>
          </p:cNvPr>
          <p:cNvSpPr>
            <a:spLocks noGrp="1"/>
          </p:cNvSpPr>
          <p:nvPr>
            <p:ph idx="1"/>
          </p:nvPr>
        </p:nvSpPr>
        <p:spPr/>
        <p:txBody>
          <a:bodyPr>
            <a:normAutofit/>
          </a:bodyPr>
          <a:lstStyle/>
          <a:p>
            <a:r>
              <a:rPr lang="en-US" dirty="0" smtClean="0"/>
              <a:t>Risk analysis is concerned with the gathering and measuring of information about risk exposure, so that the organization can make suitable decisions and manage risk appropriately. </a:t>
            </a:r>
          </a:p>
          <a:p>
            <a:r>
              <a:rPr lang="en-US" dirty="0" smtClean="0"/>
              <a:t>Finally, risk control involves monitoring the environment for improved effectiveness against the previous set of threats, vulnerabilities, or events and make decisions about them. </a:t>
            </a:r>
          </a:p>
          <a:p>
            <a:r>
              <a:rPr lang="en-US" dirty="0" smtClean="0"/>
              <a:t>These decisions can be to avoid, mitigate, transfer or keep the risk.</a:t>
            </a:r>
            <a:endParaRPr lang="en-US" dirty="0"/>
          </a:p>
        </p:txBody>
      </p:sp>
    </p:spTree>
    <p:extLst>
      <p:ext uri="{BB962C8B-B14F-4D97-AF65-F5344CB8AC3E}">
        <p14:creationId xmlns:p14="http://schemas.microsoft.com/office/powerpoint/2010/main" val="2078630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C9451-A655-4F47-AE33-75DE2DEDA690}"/>
              </a:ext>
            </a:extLst>
          </p:cNvPr>
          <p:cNvSpPr>
            <a:spLocks noGrp="1"/>
          </p:cNvSpPr>
          <p:nvPr>
            <p:ph type="title"/>
          </p:nvPr>
        </p:nvSpPr>
        <p:spPr/>
        <p:txBody>
          <a:bodyPr/>
          <a:lstStyle/>
          <a:p>
            <a:r>
              <a:rPr lang="en-US" dirty="0"/>
              <a:t>The risk management process continue…</a:t>
            </a:r>
            <a:endParaRPr lang="en-TZ" dirty="0"/>
          </a:p>
        </p:txBody>
      </p:sp>
      <p:sp>
        <p:nvSpPr>
          <p:cNvPr id="3" name="Content Placeholder 2">
            <a:extLst>
              <a:ext uri="{FF2B5EF4-FFF2-40B4-BE49-F238E27FC236}">
                <a16:creationId xmlns:a16="http://schemas.microsoft.com/office/drawing/2014/main" id="{ECEDA0B3-6FC0-4C50-BE83-3FA34493A165}"/>
              </a:ext>
            </a:extLst>
          </p:cNvPr>
          <p:cNvSpPr>
            <a:spLocks noGrp="1"/>
          </p:cNvSpPr>
          <p:nvPr>
            <p:ph idx="1"/>
          </p:nvPr>
        </p:nvSpPr>
        <p:spPr/>
        <p:txBody>
          <a:bodyPr>
            <a:normAutofit fontScale="92500"/>
          </a:bodyPr>
          <a:lstStyle/>
          <a:p>
            <a:r>
              <a:rPr lang="en-US" dirty="0"/>
              <a:t> The actual process can vary according the framework used.  </a:t>
            </a:r>
            <a:endParaRPr lang="en-US" dirty="0" smtClean="0"/>
          </a:p>
          <a:p>
            <a:r>
              <a:rPr lang="en-US" dirty="0" smtClean="0"/>
              <a:t>Every </a:t>
            </a:r>
            <a:r>
              <a:rPr lang="en-US" dirty="0"/>
              <a:t>organization has a kind of risk management that is not always explicit, well-structured or consistently applied to support decision making. </a:t>
            </a:r>
            <a:endParaRPr lang="en-US" dirty="0" smtClean="0"/>
          </a:p>
          <a:p>
            <a:r>
              <a:rPr lang="en-US" dirty="0" smtClean="0"/>
              <a:t>The </a:t>
            </a:r>
            <a:r>
              <a:rPr lang="en-US" dirty="0"/>
              <a:t>task aim of risk management is to ensure that the organization makes a cost-effective use of a risk framework that has a set of well-defined steps. </a:t>
            </a:r>
            <a:endParaRPr lang="en-US" dirty="0" smtClean="0"/>
          </a:p>
          <a:p>
            <a:r>
              <a:rPr lang="en-US" dirty="0" smtClean="0"/>
              <a:t>The </a:t>
            </a:r>
            <a:r>
              <a:rPr lang="en-US" dirty="0"/>
              <a:t>aim is to better support more critical decision making through a good understanding of risks and their likely impact in order to achieve competitive advantage.  </a:t>
            </a:r>
            <a:endParaRPr lang="en-US" dirty="0" smtClean="0"/>
          </a:p>
          <a:p>
            <a:r>
              <a:rPr lang="en-US" dirty="0" smtClean="0"/>
              <a:t>IT </a:t>
            </a:r>
            <a:r>
              <a:rPr lang="en-US" dirty="0"/>
              <a:t>risk management has the same goals and steps of risk management in general.</a:t>
            </a:r>
            <a:endParaRPr lang="en-TZ" dirty="0"/>
          </a:p>
          <a:p>
            <a:pPr marL="0" indent="0">
              <a:buNone/>
            </a:pPr>
            <a:endParaRPr lang="en-TZ" dirty="0"/>
          </a:p>
        </p:txBody>
      </p:sp>
    </p:spTree>
    <p:extLst>
      <p:ext uri="{BB962C8B-B14F-4D97-AF65-F5344CB8AC3E}">
        <p14:creationId xmlns:p14="http://schemas.microsoft.com/office/powerpoint/2010/main" val="13331244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E84C6-9356-4081-9586-C81DFEC2500B}"/>
              </a:ext>
            </a:extLst>
          </p:cNvPr>
          <p:cNvSpPr>
            <a:spLocks noGrp="1"/>
          </p:cNvSpPr>
          <p:nvPr>
            <p:ph type="title"/>
          </p:nvPr>
        </p:nvSpPr>
        <p:spPr/>
        <p:txBody>
          <a:bodyPr/>
          <a:lstStyle/>
          <a:p>
            <a:r>
              <a:rPr lang="en-US" b="1" dirty="0" smtClean="0"/>
              <a:t>Why IT Risk Management Matters?</a:t>
            </a:r>
            <a:endParaRPr lang="en-TZ" b="1" dirty="0"/>
          </a:p>
        </p:txBody>
      </p:sp>
      <p:sp>
        <p:nvSpPr>
          <p:cNvPr id="3" name="Content Placeholder 2">
            <a:extLst>
              <a:ext uri="{FF2B5EF4-FFF2-40B4-BE49-F238E27FC236}">
                <a16:creationId xmlns:a16="http://schemas.microsoft.com/office/drawing/2014/main" id="{1A87E66A-3293-4625-B090-4D1C17F7D7A4}"/>
              </a:ext>
            </a:extLst>
          </p:cNvPr>
          <p:cNvSpPr>
            <a:spLocks noGrp="1"/>
          </p:cNvSpPr>
          <p:nvPr>
            <p:ph idx="1"/>
          </p:nvPr>
        </p:nvSpPr>
        <p:spPr/>
        <p:txBody>
          <a:bodyPr>
            <a:normAutofit fontScale="92500" lnSpcReduction="10000"/>
          </a:bodyPr>
          <a:lstStyle/>
          <a:p>
            <a:r>
              <a:rPr lang="en-US" dirty="0"/>
              <a:t>Nowadays all organizations have a very strong relationship with IT, most of them are completely dependent on it and it would not be possible to maintain large scale business without IT. </a:t>
            </a:r>
            <a:endParaRPr lang="en-US" dirty="0" smtClean="0"/>
          </a:p>
          <a:p>
            <a:r>
              <a:rPr lang="en-US" dirty="0" smtClean="0"/>
              <a:t>To </a:t>
            </a:r>
            <a:r>
              <a:rPr lang="en-US" dirty="0"/>
              <a:t>achieve the best return of investment, avoid instability and add value to an organization, a good risk management is essential. </a:t>
            </a:r>
            <a:endParaRPr lang="en-US" dirty="0" smtClean="0"/>
          </a:p>
          <a:p>
            <a:r>
              <a:rPr lang="en-US" dirty="0" smtClean="0"/>
              <a:t>So </a:t>
            </a:r>
            <a:r>
              <a:rPr lang="en-US" dirty="0"/>
              <a:t>the risk management on IT Service Management is an indispensable component. </a:t>
            </a:r>
            <a:endParaRPr lang="en-US" dirty="0" smtClean="0"/>
          </a:p>
          <a:p>
            <a:r>
              <a:rPr lang="en-US" dirty="0" smtClean="0"/>
              <a:t>We </a:t>
            </a:r>
            <a:r>
              <a:rPr lang="en-US" dirty="0"/>
              <a:t>have uncountable guidelines, frameworks and tools designed to support risk management and IT Service Management. </a:t>
            </a:r>
            <a:endParaRPr lang="en-US" dirty="0" smtClean="0"/>
          </a:p>
          <a:p>
            <a:r>
              <a:rPr lang="en-US" dirty="0" smtClean="0"/>
              <a:t>To </a:t>
            </a:r>
            <a:r>
              <a:rPr lang="en-US" dirty="0"/>
              <a:t>implement an IT Service Management framework, ITIL is usually the option</a:t>
            </a:r>
            <a:endParaRPr lang="en-TZ" dirty="0"/>
          </a:p>
        </p:txBody>
      </p:sp>
    </p:spTree>
    <p:extLst>
      <p:ext uri="{BB962C8B-B14F-4D97-AF65-F5344CB8AC3E}">
        <p14:creationId xmlns:p14="http://schemas.microsoft.com/office/powerpoint/2010/main" val="3524754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73299-6428-4D19-9714-E5246BAC5602}"/>
              </a:ext>
            </a:extLst>
          </p:cNvPr>
          <p:cNvSpPr>
            <a:spLocks noGrp="1"/>
          </p:cNvSpPr>
          <p:nvPr>
            <p:ph type="title"/>
          </p:nvPr>
        </p:nvSpPr>
        <p:spPr/>
        <p:txBody>
          <a:bodyPr/>
          <a:lstStyle/>
          <a:p>
            <a:r>
              <a:rPr lang="en-US" b="1" dirty="0"/>
              <a:t>IT Infrastructure </a:t>
            </a:r>
            <a:r>
              <a:rPr lang="en-US" b="1" dirty="0" smtClean="0"/>
              <a:t>Library (</a:t>
            </a:r>
            <a:r>
              <a:rPr lang="en-US" b="1" dirty="0"/>
              <a:t>ITIL)</a:t>
            </a:r>
            <a:r>
              <a:rPr lang="en-US" dirty="0"/>
              <a:t> </a:t>
            </a:r>
            <a:endParaRPr lang="en-TZ" dirty="0"/>
          </a:p>
        </p:txBody>
      </p:sp>
      <p:sp>
        <p:nvSpPr>
          <p:cNvPr id="3" name="Content Placeholder 2">
            <a:extLst>
              <a:ext uri="{FF2B5EF4-FFF2-40B4-BE49-F238E27FC236}">
                <a16:creationId xmlns:a16="http://schemas.microsoft.com/office/drawing/2014/main" id="{4B4FB10D-C1BC-4C04-8799-D0EFB254C458}"/>
              </a:ext>
            </a:extLst>
          </p:cNvPr>
          <p:cNvSpPr>
            <a:spLocks noGrp="1"/>
          </p:cNvSpPr>
          <p:nvPr>
            <p:ph idx="1"/>
          </p:nvPr>
        </p:nvSpPr>
        <p:spPr/>
        <p:txBody>
          <a:bodyPr>
            <a:normAutofit fontScale="92500" lnSpcReduction="20000"/>
          </a:bodyPr>
          <a:lstStyle/>
          <a:p>
            <a:r>
              <a:rPr lang="en-US" dirty="0"/>
              <a:t>ITIL is considered a framework of best practice guidance for IT Service Management and it is widely used in the business world. </a:t>
            </a:r>
            <a:endParaRPr lang="en-US" dirty="0"/>
          </a:p>
          <a:p>
            <a:r>
              <a:rPr lang="en-US" dirty="0" smtClean="0"/>
              <a:t>ITIL </a:t>
            </a:r>
            <a:r>
              <a:rPr lang="en-US" dirty="0"/>
              <a:t>It was developed by CCTA, in Norwich, England, on behalf of the British government. </a:t>
            </a:r>
            <a:endParaRPr lang="en-US" dirty="0" smtClean="0"/>
          </a:p>
          <a:p>
            <a:r>
              <a:rPr lang="en-US" dirty="0" smtClean="0"/>
              <a:t>The </a:t>
            </a:r>
            <a:r>
              <a:rPr lang="en-US" dirty="0"/>
              <a:t>CCTA is currently the Office of Governance Commerce (OGC). </a:t>
            </a:r>
            <a:endParaRPr lang="en-US" dirty="0" smtClean="0"/>
          </a:p>
          <a:p>
            <a:r>
              <a:rPr lang="en-US" dirty="0" smtClean="0"/>
              <a:t>As </a:t>
            </a:r>
            <a:r>
              <a:rPr lang="en-US" dirty="0"/>
              <a:t>said by the ITIL Foundation in IT Service Management, ITIL is accepted as the Best Practices for lowering process costs while improving the quality of IT services delivered to users</a:t>
            </a:r>
            <a:r>
              <a:rPr lang="en-US" dirty="0" smtClean="0"/>
              <a:t>.</a:t>
            </a:r>
          </a:p>
          <a:p>
            <a:r>
              <a:rPr lang="en-US" dirty="0" smtClean="0"/>
              <a:t> </a:t>
            </a:r>
            <a:r>
              <a:rPr lang="en-US" dirty="0"/>
              <a:t>It is derived from the practices of the most successful and effective people in the field. </a:t>
            </a:r>
            <a:endParaRPr lang="en-US" dirty="0" smtClean="0"/>
          </a:p>
          <a:p>
            <a:r>
              <a:rPr lang="en-US" dirty="0" smtClean="0"/>
              <a:t>Therefore</a:t>
            </a:r>
            <a:r>
              <a:rPr lang="en-US" dirty="0"/>
              <a:t>, it would be useful to explore risk management in the context of this framework. </a:t>
            </a:r>
            <a:endParaRPr lang="en-TZ" dirty="0"/>
          </a:p>
        </p:txBody>
      </p:sp>
    </p:spTree>
    <p:extLst>
      <p:ext uri="{BB962C8B-B14F-4D97-AF65-F5344CB8AC3E}">
        <p14:creationId xmlns:p14="http://schemas.microsoft.com/office/powerpoint/2010/main" val="1706750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C056-1B59-42C9-9C66-64CC3D027F06}"/>
              </a:ext>
            </a:extLst>
          </p:cNvPr>
          <p:cNvSpPr>
            <a:spLocks noGrp="1"/>
          </p:cNvSpPr>
          <p:nvPr>
            <p:ph type="title"/>
          </p:nvPr>
        </p:nvSpPr>
        <p:spPr/>
        <p:txBody>
          <a:bodyPr/>
          <a:lstStyle/>
          <a:p>
            <a:r>
              <a:rPr lang="en-US" b="1" dirty="0"/>
              <a:t>IT Infrastructure Library continue….</a:t>
            </a:r>
            <a:r>
              <a:rPr lang="en-US" dirty="0"/>
              <a:t> </a:t>
            </a:r>
            <a:endParaRPr lang="en-TZ" dirty="0"/>
          </a:p>
        </p:txBody>
      </p:sp>
      <p:sp>
        <p:nvSpPr>
          <p:cNvPr id="3" name="Content Placeholder 2">
            <a:extLst>
              <a:ext uri="{FF2B5EF4-FFF2-40B4-BE49-F238E27FC236}">
                <a16:creationId xmlns:a16="http://schemas.microsoft.com/office/drawing/2014/main" id="{7703E271-48C0-4931-894D-F3B140936B11}"/>
              </a:ext>
            </a:extLst>
          </p:cNvPr>
          <p:cNvSpPr>
            <a:spLocks noGrp="1"/>
          </p:cNvSpPr>
          <p:nvPr>
            <p:ph idx="1"/>
          </p:nvPr>
        </p:nvSpPr>
        <p:spPr/>
        <p:txBody>
          <a:bodyPr/>
          <a:lstStyle/>
          <a:p>
            <a:r>
              <a:rPr lang="en-US" dirty="0" smtClean="0"/>
              <a:t>However</a:t>
            </a:r>
            <a:r>
              <a:rPr lang="en-US" dirty="0"/>
              <a:t>, the information about risk management in the ITIL is generalist and unsatisfactory. </a:t>
            </a:r>
            <a:endParaRPr lang="en-US" dirty="0" smtClean="0"/>
          </a:p>
          <a:p>
            <a:r>
              <a:rPr lang="en-US" dirty="0" smtClean="0"/>
              <a:t>Compared </a:t>
            </a:r>
            <a:r>
              <a:rPr lang="en-US" dirty="0"/>
              <a:t>with other IT service management frameworks, ITIL is weak in the risk management field. </a:t>
            </a:r>
            <a:endParaRPr lang="en-US" dirty="0" smtClean="0"/>
          </a:p>
          <a:p>
            <a:r>
              <a:rPr lang="en-US" dirty="0" smtClean="0"/>
              <a:t>This </a:t>
            </a:r>
            <a:r>
              <a:rPr lang="en-US" dirty="0"/>
              <a:t>forces organizations to the implementation of a risk management framework parallel to IT Service Management which leads to a loss of efficiency and detail. </a:t>
            </a:r>
            <a:endParaRPr lang="en-US" dirty="0" smtClean="0"/>
          </a:p>
          <a:p>
            <a:r>
              <a:rPr lang="en-US" dirty="0" smtClean="0"/>
              <a:t>ITIL </a:t>
            </a:r>
            <a:r>
              <a:rPr lang="en-US" dirty="0"/>
              <a:t>V3 has as a base for risk management with the concept of </a:t>
            </a:r>
            <a:r>
              <a:rPr lang="en-US" b="1" dirty="0"/>
              <a:t>“coordinated risk assessment exercises</a:t>
            </a:r>
            <a:endParaRPr lang="en-TZ" b="1" dirty="0"/>
          </a:p>
        </p:txBody>
      </p:sp>
    </p:spTree>
    <p:extLst>
      <p:ext uri="{BB962C8B-B14F-4D97-AF65-F5344CB8AC3E}">
        <p14:creationId xmlns:p14="http://schemas.microsoft.com/office/powerpoint/2010/main" val="9063747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1905D-F903-4EB1-9720-7FD0CA832DCE}"/>
              </a:ext>
            </a:extLst>
          </p:cNvPr>
          <p:cNvSpPr>
            <a:spLocks noGrp="1"/>
          </p:cNvSpPr>
          <p:nvPr>
            <p:ph type="title"/>
          </p:nvPr>
        </p:nvSpPr>
        <p:spPr/>
        <p:txBody>
          <a:bodyPr/>
          <a:lstStyle/>
          <a:p>
            <a:r>
              <a:rPr lang="en-US" b="1" dirty="0"/>
              <a:t>ITIL V3</a:t>
            </a:r>
            <a:endParaRPr lang="en-TZ" b="1" dirty="0"/>
          </a:p>
        </p:txBody>
      </p:sp>
      <p:sp>
        <p:nvSpPr>
          <p:cNvPr id="3" name="Content Placeholder 2">
            <a:extLst>
              <a:ext uri="{FF2B5EF4-FFF2-40B4-BE49-F238E27FC236}">
                <a16:creationId xmlns:a16="http://schemas.microsoft.com/office/drawing/2014/main" id="{0C9E6860-7459-4C01-B9C8-1C8D868E0818}"/>
              </a:ext>
            </a:extLst>
          </p:cNvPr>
          <p:cNvSpPr>
            <a:spLocks noGrp="1"/>
          </p:cNvSpPr>
          <p:nvPr>
            <p:ph idx="1"/>
          </p:nvPr>
        </p:nvSpPr>
        <p:spPr/>
        <p:txBody>
          <a:bodyPr/>
          <a:lstStyle/>
          <a:p>
            <a:r>
              <a:rPr lang="en-US" dirty="0"/>
              <a:t>This framework consists of five stages of the service lifecycle, with each stage consisting of processes or functions aligned with the IT organizational structure. </a:t>
            </a:r>
            <a:endParaRPr lang="en-US" dirty="0" smtClean="0"/>
          </a:p>
          <a:p>
            <a:r>
              <a:rPr lang="en-US" dirty="0" smtClean="0"/>
              <a:t>These </a:t>
            </a:r>
            <a:r>
              <a:rPr lang="en-US" dirty="0"/>
              <a:t>processes can be adopted based on suitability for the team, which gives ITIL some flexibility.</a:t>
            </a:r>
            <a:endParaRPr lang="en-TZ" dirty="0"/>
          </a:p>
        </p:txBody>
      </p:sp>
    </p:spTree>
    <p:extLst>
      <p:ext uri="{BB962C8B-B14F-4D97-AF65-F5344CB8AC3E}">
        <p14:creationId xmlns:p14="http://schemas.microsoft.com/office/powerpoint/2010/main" val="1786139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62147-2A05-4088-BBF3-BD04D6DF1EDF}"/>
              </a:ext>
            </a:extLst>
          </p:cNvPr>
          <p:cNvSpPr>
            <a:spLocks noGrp="1"/>
          </p:cNvSpPr>
          <p:nvPr>
            <p:ph type="title"/>
          </p:nvPr>
        </p:nvSpPr>
        <p:spPr/>
        <p:txBody>
          <a:bodyPr/>
          <a:lstStyle/>
          <a:p>
            <a:r>
              <a:rPr lang="en-US" b="1" dirty="0"/>
              <a:t>Stages of ITIL V3</a:t>
            </a:r>
            <a:endParaRPr lang="en-TZ" b="1" dirty="0"/>
          </a:p>
        </p:txBody>
      </p:sp>
      <p:sp>
        <p:nvSpPr>
          <p:cNvPr id="3" name="Content Placeholder 2">
            <a:extLst>
              <a:ext uri="{FF2B5EF4-FFF2-40B4-BE49-F238E27FC236}">
                <a16:creationId xmlns:a16="http://schemas.microsoft.com/office/drawing/2014/main" id="{3A93BBC0-9662-40E5-B48A-E241E7CC5C95}"/>
              </a:ext>
            </a:extLst>
          </p:cNvPr>
          <p:cNvSpPr>
            <a:spLocks noGrp="1"/>
          </p:cNvSpPr>
          <p:nvPr>
            <p:ph idx="1"/>
          </p:nvPr>
        </p:nvSpPr>
        <p:spPr/>
        <p:txBody>
          <a:bodyPr/>
          <a:lstStyle/>
          <a:p>
            <a:r>
              <a:rPr lang="en-US" dirty="0"/>
              <a:t>Strategy</a:t>
            </a:r>
          </a:p>
          <a:p>
            <a:r>
              <a:rPr lang="en-US" dirty="0"/>
              <a:t>Design</a:t>
            </a:r>
          </a:p>
          <a:p>
            <a:r>
              <a:rPr lang="en-US" dirty="0"/>
              <a:t>Transition</a:t>
            </a:r>
          </a:p>
          <a:p>
            <a:r>
              <a:rPr lang="en-US" dirty="0"/>
              <a:t>Operation</a:t>
            </a:r>
          </a:p>
          <a:p>
            <a:r>
              <a:rPr lang="en-US" dirty="0"/>
              <a:t>Continual Improvement</a:t>
            </a:r>
            <a:endParaRPr lang="en-TZ" dirty="0"/>
          </a:p>
        </p:txBody>
      </p:sp>
    </p:spTree>
    <p:extLst>
      <p:ext uri="{BB962C8B-B14F-4D97-AF65-F5344CB8AC3E}">
        <p14:creationId xmlns:p14="http://schemas.microsoft.com/office/powerpoint/2010/main" val="4154491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2AB6-8FA4-46AE-922D-635829A6F014}"/>
              </a:ext>
            </a:extLst>
          </p:cNvPr>
          <p:cNvSpPr>
            <a:spLocks noGrp="1"/>
          </p:cNvSpPr>
          <p:nvPr>
            <p:ph type="title"/>
          </p:nvPr>
        </p:nvSpPr>
        <p:spPr/>
        <p:txBody>
          <a:bodyPr/>
          <a:lstStyle/>
          <a:p>
            <a:r>
              <a:rPr lang="en-US" b="1" dirty="0"/>
              <a:t>Stages of ITIL V3 continue…</a:t>
            </a:r>
            <a:endParaRPr lang="en-TZ" b="1" dirty="0"/>
          </a:p>
        </p:txBody>
      </p:sp>
      <p:sp>
        <p:nvSpPr>
          <p:cNvPr id="3" name="Content Placeholder 2">
            <a:extLst>
              <a:ext uri="{FF2B5EF4-FFF2-40B4-BE49-F238E27FC236}">
                <a16:creationId xmlns:a16="http://schemas.microsoft.com/office/drawing/2014/main" id="{A475A035-A4AB-4942-8903-03B03D564DC6}"/>
              </a:ext>
            </a:extLst>
          </p:cNvPr>
          <p:cNvSpPr>
            <a:spLocks noGrp="1"/>
          </p:cNvSpPr>
          <p:nvPr>
            <p:ph idx="1"/>
          </p:nvPr>
        </p:nvSpPr>
        <p:spPr/>
        <p:txBody>
          <a:bodyPr/>
          <a:lstStyle/>
          <a:p>
            <a:r>
              <a:rPr lang="en-US" b="1" dirty="0"/>
              <a:t>Service Strategy, </a:t>
            </a:r>
            <a:r>
              <a:rPr lang="en-US" dirty="0"/>
              <a:t>the service strategy</a:t>
            </a:r>
            <a:r>
              <a:rPr lang="en-US" b="1" dirty="0"/>
              <a:t> </a:t>
            </a:r>
            <a:r>
              <a:rPr lang="en-US" dirty="0"/>
              <a:t>facilitates organizations to strategize and set business goals to meet customer demands and needs.</a:t>
            </a:r>
          </a:p>
          <a:p>
            <a:r>
              <a:rPr lang="en-US" b="1" dirty="0"/>
              <a:t>Service Design, </a:t>
            </a:r>
            <a:r>
              <a:rPr lang="en-US" dirty="0"/>
              <a:t>this stage in lifecycle</a:t>
            </a:r>
            <a:r>
              <a:rPr lang="en-US" b="1" dirty="0"/>
              <a:t> </a:t>
            </a:r>
            <a:r>
              <a:rPr lang="en-US" dirty="0"/>
              <a:t>includes design of service management processes, technology, infrastructure, products, processes, and functions.</a:t>
            </a:r>
          </a:p>
          <a:p>
            <a:r>
              <a:rPr lang="en-US" b="1" dirty="0"/>
              <a:t>Service Transition, </a:t>
            </a:r>
            <a:r>
              <a:rPr lang="en-US" dirty="0"/>
              <a:t>risk and impact of any change must be taken into consideration, which is where this stage begins. Transition planning and support is focused on maintaining current functionality while deploying new organizational changes with minimal risks.</a:t>
            </a:r>
          </a:p>
        </p:txBody>
      </p:sp>
    </p:spTree>
    <p:extLst>
      <p:ext uri="{BB962C8B-B14F-4D97-AF65-F5344CB8AC3E}">
        <p14:creationId xmlns:p14="http://schemas.microsoft.com/office/powerpoint/2010/main" val="20339182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4C085-CCC0-4084-9937-7263527F83F8}"/>
              </a:ext>
            </a:extLst>
          </p:cNvPr>
          <p:cNvSpPr>
            <a:spLocks noGrp="1"/>
          </p:cNvSpPr>
          <p:nvPr>
            <p:ph type="title"/>
          </p:nvPr>
        </p:nvSpPr>
        <p:spPr/>
        <p:txBody>
          <a:bodyPr/>
          <a:lstStyle/>
          <a:p>
            <a:r>
              <a:rPr lang="en-US" b="1" dirty="0"/>
              <a:t>Stages of ITIL V3 continue…</a:t>
            </a:r>
            <a:endParaRPr lang="en-TZ" dirty="0"/>
          </a:p>
        </p:txBody>
      </p:sp>
      <p:sp>
        <p:nvSpPr>
          <p:cNvPr id="3" name="Content Placeholder 2">
            <a:extLst>
              <a:ext uri="{FF2B5EF4-FFF2-40B4-BE49-F238E27FC236}">
                <a16:creationId xmlns:a16="http://schemas.microsoft.com/office/drawing/2014/main" id="{90DB683E-F591-476A-96F8-195C8C209FE3}"/>
              </a:ext>
            </a:extLst>
          </p:cNvPr>
          <p:cNvSpPr>
            <a:spLocks noGrp="1"/>
          </p:cNvSpPr>
          <p:nvPr>
            <p:ph idx="1"/>
          </p:nvPr>
        </p:nvSpPr>
        <p:spPr/>
        <p:txBody>
          <a:bodyPr/>
          <a:lstStyle/>
          <a:p>
            <a:r>
              <a:rPr lang="en-US" b="1" dirty="0"/>
              <a:t>Service Operation, </a:t>
            </a:r>
            <a:r>
              <a:rPr lang="en-US" dirty="0"/>
              <a:t>Service operation is the stage where day-to-day operational tasks would fall. This stage is responsible for monitoring infrastructure and application related services and enables business to meet the needs of their customers and staff.</a:t>
            </a:r>
          </a:p>
          <a:p>
            <a:r>
              <a:rPr lang="en-US" b="1" dirty="0"/>
              <a:t>Continual Service Improvement,</a:t>
            </a:r>
            <a:r>
              <a:rPr lang="en-US" dirty="0"/>
              <a:t> the quality check of continual service improvement ensures that throughout the lifecycle, improvement is the end goal. This is also part of service continuity management. </a:t>
            </a:r>
          </a:p>
        </p:txBody>
      </p:sp>
    </p:spTree>
    <p:extLst>
      <p:ext uri="{BB962C8B-B14F-4D97-AF65-F5344CB8AC3E}">
        <p14:creationId xmlns:p14="http://schemas.microsoft.com/office/powerpoint/2010/main" val="2500604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7A9E4-2AC0-4E0B-AFCF-DCA5E600D9D3}"/>
              </a:ext>
            </a:extLst>
          </p:cNvPr>
          <p:cNvSpPr>
            <a:spLocks noGrp="1"/>
          </p:cNvSpPr>
          <p:nvPr>
            <p:ph type="title"/>
          </p:nvPr>
        </p:nvSpPr>
        <p:spPr/>
        <p:txBody>
          <a:bodyPr/>
          <a:lstStyle/>
          <a:p>
            <a:r>
              <a:rPr lang="en-US" b="1" dirty="0"/>
              <a:t>Stages of ITIL V3 continue…</a:t>
            </a:r>
            <a:endParaRPr lang="en-TZ" dirty="0"/>
          </a:p>
        </p:txBody>
      </p:sp>
      <p:sp>
        <p:nvSpPr>
          <p:cNvPr id="3" name="Content Placeholder 2">
            <a:extLst>
              <a:ext uri="{FF2B5EF4-FFF2-40B4-BE49-F238E27FC236}">
                <a16:creationId xmlns:a16="http://schemas.microsoft.com/office/drawing/2014/main" id="{A8E49A20-16DF-4A31-ABF6-CBAC6D471DBE}"/>
              </a:ext>
            </a:extLst>
          </p:cNvPr>
          <p:cNvSpPr>
            <a:spLocks noGrp="1"/>
          </p:cNvSpPr>
          <p:nvPr>
            <p:ph idx="1"/>
          </p:nvPr>
        </p:nvSpPr>
        <p:spPr/>
        <p:txBody>
          <a:bodyPr>
            <a:normAutofit/>
          </a:bodyPr>
          <a:lstStyle/>
          <a:p>
            <a:r>
              <a:rPr lang="en-US" dirty="0"/>
              <a:t>Uniquely to ITIL V3 is also the four P’s of service </a:t>
            </a:r>
            <a:r>
              <a:rPr lang="en-US" dirty="0" smtClean="0"/>
              <a:t>design (</a:t>
            </a:r>
            <a:r>
              <a:rPr lang="en-US" dirty="0"/>
              <a:t>which is the part of service design phase in the service lifecycle), the four P’s </a:t>
            </a:r>
            <a:r>
              <a:rPr lang="en-US" dirty="0" smtClean="0"/>
              <a:t>are:</a:t>
            </a:r>
          </a:p>
          <a:p>
            <a:pPr lvl="1"/>
            <a:r>
              <a:rPr lang="en-US" b="1" dirty="0" smtClean="0"/>
              <a:t>People</a:t>
            </a:r>
            <a:r>
              <a:rPr lang="en-US" b="1" dirty="0"/>
              <a:t>: </a:t>
            </a:r>
            <a:r>
              <a:rPr lang="en-US" dirty="0"/>
              <a:t>C</a:t>
            </a:r>
            <a:r>
              <a:rPr lang="en-US" dirty="0" smtClean="0"/>
              <a:t>onsidering </a:t>
            </a:r>
            <a:r>
              <a:rPr lang="en-US" dirty="0"/>
              <a:t>the people in charge of providing IT services as well </a:t>
            </a:r>
            <a:r>
              <a:rPr lang="en-US" dirty="0" smtClean="0"/>
              <a:t>as the people </a:t>
            </a:r>
            <a:r>
              <a:rPr lang="en-US" dirty="0"/>
              <a:t>who will be using </a:t>
            </a:r>
            <a:r>
              <a:rPr lang="en-US" dirty="0" smtClean="0"/>
              <a:t>them.</a:t>
            </a:r>
          </a:p>
          <a:p>
            <a:pPr lvl="1"/>
            <a:r>
              <a:rPr lang="en-US" b="1" dirty="0" smtClean="0"/>
              <a:t>Processes</a:t>
            </a:r>
            <a:r>
              <a:rPr lang="en-US" b="1" dirty="0"/>
              <a:t>:</a:t>
            </a:r>
            <a:r>
              <a:rPr lang="en-US" dirty="0"/>
              <a:t> Measurable processes and support </a:t>
            </a:r>
            <a:r>
              <a:rPr lang="en-US" dirty="0" smtClean="0"/>
              <a:t>needed</a:t>
            </a:r>
          </a:p>
          <a:p>
            <a:pPr lvl="1"/>
            <a:r>
              <a:rPr lang="en-US" b="1" dirty="0" smtClean="0"/>
              <a:t>Partners</a:t>
            </a:r>
            <a:r>
              <a:rPr lang="en-US" b="1" dirty="0"/>
              <a:t>:</a:t>
            </a:r>
            <a:r>
              <a:rPr lang="en-US" dirty="0"/>
              <a:t> </a:t>
            </a:r>
            <a:r>
              <a:rPr lang="en-US" dirty="0"/>
              <a:t>W</a:t>
            </a:r>
            <a:r>
              <a:rPr lang="en-US" dirty="0" smtClean="0"/>
              <a:t>hich </a:t>
            </a:r>
            <a:r>
              <a:rPr lang="en-US" dirty="0"/>
              <a:t>involves vendors, manufacturers, or suppliers should </a:t>
            </a:r>
            <a:r>
              <a:rPr lang="en-US" dirty="0" smtClean="0"/>
              <a:t>be considered.</a:t>
            </a:r>
          </a:p>
          <a:p>
            <a:pPr lvl="1"/>
            <a:r>
              <a:rPr lang="en-US" b="1" dirty="0" smtClean="0"/>
              <a:t>Products</a:t>
            </a:r>
            <a:r>
              <a:rPr lang="en-US" b="1" dirty="0"/>
              <a:t>:</a:t>
            </a:r>
            <a:r>
              <a:rPr lang="en-US" dirty="0"/>
              <a:t> </a:t>
            </a:r>
            <a:r>
              <a:rPr lang="en-US" dirty="0" smtClean="0"/>
              <a:t>Tools</a:t>
            </a:r>
            <a:r>
              <a:rPr lang="en-US" dirty="0"/>
              <a:t>, services, and technology used for the support and delivery of the </a:t>
            </a:r>
            <a:r>
              <a:rPr lang="en-US" dirty="0" smtClean="0"/>
              <a:t>service</a:t>
            </a:r>
            <a:r>
              <a:rPr lang="en-US" dirty="0"/>
              <a:t>.</a:t>
            </a:r>
            <a:endParaRPr lang="en-TZ" dirty="0"/>
          </a:p>
        </p:txBody>
      </p:sp>
    </p:spTree>
    <p:extLst>
      <p:ext uri="{BB962C8B-B14F-4D97-AF65-F5344CB8AC3E}">
        <p14:creationId xmlns:p14="http://schemas.microsoft.com/office/powerpoint/2010/main" val="9210730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1C6F6-CA2E-4CA2-96B3-671079D591FD}"/>
              </a:ext>
            </a:extLst>
          </p:cNvPr>
          <p:cNvSpPr>
            <a:spLocks noGrp="1"/>
          </p:cNvSpPr>
          <p:nvPr>
            <p:ph type="title"/>
          </p:nvPr>
        </p:nvSpPr>
        <p:spPr/>
        <p:txBody>
          <a:bodyPr/>
          <a:lstStyle/>
          <a:p>
            <a:r>
              <a:rPr lang="en-US" b="1" dirty="0"/>
              <a:t>Benefits of ITIL</a:t>
            </a:r>
            <a:endParaRPr lang="en-TZ" b="1" dirty="0"/>
          </a:p>
        </p:txBody>
      </p:sp>
      <p:sp>
        <p:nvSpPr>
          <p:cNvPr id="3" name="Content Placeholder 2">
            <a:extLst>
              <a:ext uri="{FF2B5EF4-FFF2-40B4-BE49-F238E27FC236}">
                <a16:creationId xmlns:a16="http://schemas.microsoft.com/office/drawing/2014/main" id="{F7FF814D-902E-42DF-98B1-1F80E849568C}"/>
              </a:ext>
            </a:extLst>
          </p:cNvPr>
          <p:cNvSpPr>
            <a:spLocks noGrp="1"/>
          </p:cNvSpPr>
          <p:nvPr>
            <p:ph idx="1"/>
          </p:nvPr>
        </p:nvSpPr>
        <p:spPr/>
        <p:txBody>
          <a:bodyPr>
            <a:normAutofit/>
          </a:bodyPr>
          <a:lstStyle/>
          <a:p>
            <a:r>
              <a:rPr lang="en-US" dirty="0"/>
              <a:t>Strong alignment between IT and organization as a whole</a:t>
            </a:r>
          </a:p>
          <a:p>
            <a:r>
              <a:rPr lang="en-US" dirty="0"/>
              <a:t>Clearer expectations for both the IT service desk and their customers</a:t>
            </a:r>
          </a:p>
          <a:p>
            <a:r>
              <a:rPr lang="en-US" dirty="0"/>
              <a:t>Reduce costs</a:t>
            </a:r>
          </a:p>
          <a:p>
            <a:r>
              <a:rPr lang="en-US" dirty="0"/>
              <a:t>Improved resource utilization</a:t>
            </a:r>
          </a:p>
          <a:p>
            <a:r>
              <a:rPr lang="en-US" dirty="0"/>
              <a:t>Greater visibility of assets</a:t>
            </a:r>
          </a:p>
          <a:p>
            <a:r>
              <a:rPr lang="en-US" dirty="0"/>
              <a:t>Better management of risks, system failures, and service disruptions</a:t>
            </a:r>
          </a:p>
          <a:p>
            <a:r>
              <a:rPr lang="en-US" dirty="0"/>
              <a:t>Improved service level and testing</a:t>
            </a:r>
            <a:endParaRPr lang="en-TZ" dirty="0"/>
          </a:p>
        </p:txBody>
      </p:sp>
    </p:spTree>
    <p:extLst>
      <p:ext uri="{BB962C8B-B14F-4D97-AF65-F5344CB8AC3E}">
        <p14:creationId xmlns:p14="http://schemas.microsoft.com/office/powerpoint/2010/main" val="7643497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17156-870A-459C-A4A0-D52437665276}"/>
              </a:ext>
            </a:extLst>
          </p:cNvPr>
          <p:cNvSpPr>
            <a:spLocks noGrp="1"/>
          </p:cNvSpPr>
          <p:nvPr>
            <p:ph type="title"/>
          </p:nvPr>
        </p:nvSpPr>
        <p:spPr/>
        <p:txBody>
          <a:bodyPr/>
          <a:lstStyle/>
          <a:p>
            <a:r>
              <a:rPr lang="en-US" b="1" dirty="0"/>
              <a:t>Limitations of ITIL</a:t>
            </a:r>
            <a:endParaRPr lang="en-TZ" b="1" dirty="0"/>
          </a:p>
        </p:txBody>
      </p:sp>
      <p:sp>
        <p:nvSpPr>
          <p:cNvPr id="3" name="Content Placeholder 2">
            <a:extLst>
              <a:ext uri="{FF2B5EF4-FFF2-40B4-BE49-F238E27FC236}">
                <a16:creationId xmlns:a16="http://schemas.microsoft.com/office/drawing/2014/main" id="{492439A5-A7CB-41AB-B642-79B68F74FC14}"/>
              </a:ext>
            </a:extLst>
          </p:cNvPr>
          <p:cNvSpPr>
            <a:spLocks noGrp="1"/>
          </p:cNvSpPr>
          <p:nvPr>
            <p:ph idx="1"/>
          </p:nvPr>
        </p:nvSpPr>
        <p:spPr>
          <a:xfrm>
            <a:off x="838200" y="2112432"/>
            <a:ext cx="9601196" cy="3318936"/>
          </a:xfrm>
        </p:spPr>
        <p:txBody>
          <a:bodyPr>
            <a:normAutofit fontScale="77500" lnSpcReduction="20000"/>
          </a:bodyPr>
          <a:lstStyle/>
          <a:p>
            <a:r>
              <a:rPr lang="en-US" dirty="0"/>
              <a:t>ITIL is considered a framework of best practice guidance for IT Service Management and it is widely used in the business world. </a:t>
            </a:r>
            <a:endParaRPr lang="en-US" dirty="0" smtClean="0"/>
          </a:p>
          <a:p>
            <a:r>
              <a:rPr lang="en-US" dirty="0" smtClean="0"/>
              <a:t>In </a:t>
            </a:r>
            <a:r>
              <a:rPr lang="en-US" dirty="0"/>
              <a:t>spite of this, ITIL has some gaps in Risk Management specification. </a:t>
            </a:r>
            <a:endParaRPr lang="en-US" dirty="0" smtClean="0"/>
          </a:p>
          <a:p>
            <a:r>
              <a:rPr lang="en-US" dirty="0" smtClean="0"/>
              <a:t>There </a:t>
            </a:r>
            <a:r>
              <a:rPr lang="en-US" dirty="0"/>
              <a:t>is just a coordination of exercises instead of a clear and owned process, what can limit the efficiency of ITIL implementation in organizations. </a:t>
            </a:r>
            <a:endParaRPr lang="en-US" dirty="0" smtClean="0"/>
          </a:p>
          <a:p>
            <a:r>
              <a:rPr lang="en-US" dirty="0" smtClean="0"/>
              <a:t>Our </a:t>
            </a:r>
            <a:r>
              <a:rPr lang="en-US" dirty="0"/>
              <a:t>work approaches this problem and compares IT risk management in ITIL to other IT Governance Frameworks. </a:t>
            </a:r>
            <a:endParaRPr lang="en-US" dirty="0" smtClean="0"/>
          </a:p>
          <a:p>
            <a:r>
              <a:rPr lang="en-US" dirty="0" smtClean="0"/>
              <a:t>Despite </a:t>
            </a:r>
            <a:r>
              <a:rPr lang="en-US" dirty="0"/>
              <a:t>ITIL stating that risk should be identified, measured and mitigated, it is not clear how to proceed (no concrete process is defined on how to deal with risk). </a:t>
            </a:r>
          </a:p>
        </p:txBody>
      </p:sp>
    </p:spTree>
    <p:extLst>
      <p:ext uri="{BB962C8B-B14F-4D97-AF65-F5344CB8AC3E}">
        <p14:creationId xmlns:p14="http://schemas.microsoft.com/office/powerpoint/2010/main" val="7823843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1263E-E087-4F3F-B437-DA1C519C0D63}"/>
              </a:ext>
            </a:extLst>
          </p:cNvPr>
          <p:cNvSpPr>
            <a:spLocks noGrp="1"/>
          </p:cNvSpPr>
          <p:nvPr>
            <p:ph type="title"/>
          </p:nvPr>
        </p:nvSpPr>
        <p:spPr/>
        <p:txBody>
          <a:bodyPr/>
          <a:lstStyle/>
          <a:p>
            <a:r>
              <a:rPr lang="en-US" b="1" dirty="0"/>
              <a:t>Limitations of ITIL continue…</a:t>
            </a:r>
            <a:endParaRPr lang="en-TZ" b="1" dirty="0"/>
          </a:p>
        </p:txBody>
      </p:sp>
      <p:sp>
        <p:nvSpPr>
          <p:cNvPr id="3" name="Content Placeholder 2">
            <a:extLst>
              <a:ext uri="{FF2B5EF4-FFF2-40B4-BE49-F238E27FC236}">
                <a16:creationId xmlns:a16="http://schemas.microsoft.com/office/drawing/2014/main" id="{6C68A3DC-855A-4BD0-B925-C1050725D49C}"/>
              </a:ext>
            </a:extLst>
          </p:cNvPr>
          <p:cNvSpPr>
            <a:spLocks noGrp="1"/>
          </p:cNvSpPr>
          <p:nvPr>
            <p:ph idx="1"/>
          </p:nvPr>
        </p:nvSpPr>
        <p:spPr/>
        <p:txBody>
          <a:bodyPr>
            <a:normAutofit/>
          </a:bodyPr>
          <a:lstStyle/>
          <a:p>
            <a:r>
              <a:rPr lang="en-US" dirty="0"/>
              <a:t>To solve this, we propose to map the M_o_R risk management framework in ITIL, mapping every M_o_R process in ITIL, and therefore adopt a strong risk management in ITIL, based on specific guidelines, without changing the framework. </a:t>
            </a:r>
            <a:endParaRPr lang="en-US" dirty="0" smtClean="0"/>
          </a:p>
          <a:p>
            <a:r>
              <a:rPr lang="en-US" dirty="0" smtClean="0"/>
              <a:t>Besides </a:t>
            </a:r>
            <a:r>
              <a:rPr lang="en-US" dirty="0"/>
              <a:t>this, we propose the introduction of new elements in the risk management ITIL process such as KRIs and a new process responsible for define risk management and guide risk management implementation in the other processes. </a:t>
            </a:r>
            <a:endParaRPr lang="en-US" dirty="0" smtClean="0"/>
          </a:p>
          <a:p>
            <a:r>
              <a:rPr lang="en-US" dirty="0" smtClean="0"/>
              <a:t>With </a:t>
            </a:r>
            <a:r>
              <a:rPr lang="en-US" dirty="0"/>
              <a:t>this model we present its theoretical application and evaluation by experts. </a:t>
            </a:r>
            <a:endParaRPr lang="en-US" dirty="0" smtClean="0"/>
          </a:p>
          <a:p>
            <a:pPr marL="0" indent="0">
              <a:buNone/>
            </a:pPr>
            <a:endParaRPr lang="en-TZ" dirty="0"/>
          </a:p>
        </p:txBody>
      </p:sp>
    </p:spTree>
    <p:extLst>
      <p:ext uri="{BB962C8B-B14F-4D97-AF65-F5344CB8AC3E}">
        <p14:creationId xmlns:p14="http://schemas.microsoft.com/office/powerpoint/2010/main" val="21365304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B33A1-7FAB-43C9-8B27-1F77A65AE5AC}"/>
              </a:ext>
            </a:extLst>
          </p:cNvPr>
          <p:cNvSpPr>
            <a:spLocks noGrp="1"/>
          </p:cNvSpPr>
          <p:nvPr>
            <p:ph type="title"/>
          </p:nvPr>
        </p:nvSpPr>
        <p:spPr/>
        <p:txBody>
          <a:bodyPr>
            <a:normAutofit/>
          </a:bodyPr>
          <a:lstStyle/>
          <a:p>
            <a:r>
              <a:rPr lang="en-US" b="1" dirty="0"/>
              <a:t>Management of Risk Framework(M_o_R)</a:t>
            </a:r>
            <a:endParaRPr lang="en-TZ" b="1" dirty="0"/>
          </a:p>
        </p:txBody>
      </p:sp>
      <p:sp>
        <p:nvSpPr>
          <p:cNvPr id="3" name="Content Placeholder 2">
            <a:extLst>
              <a:ext uri="{FF2B5EF4-FFF2-40B4-BE49-F238E27FC236}">
                <a16:creationId xmlns:a16="http://schemas.microsoft.com/office/drawing/2014/main" id="{81C2A933-7920-4088-AAA8-94EEE0E3FCFA}"/>
              </a:ext>
            </a:extLst>
          </p:cNvPr>
          <p:cNvSpPr>
            <a:spLocks noGrp="1"/>
          </p:cNvSpPr>
          <p:nvPr>
            <p:ph idx="1"/>
          </p:nvPr>
        </p:nvSpPr>
        <p:spPr/>
        <p:txBody>
          <a:bodyPr/>
          <a:lstStyle/>
          <a:p>
            <a:r>
              <a:rPr lang="en-US" dirty="0"/>
              <a:t>A standard methodology, such as the Management of Risk (M_o_R), should be used to assess and manage risks within an </a:t>
            </a:r>
            <a:r>
              <a:rPr lang="en-US" dirty="0" smtClean="0"/>
              <a:t>organization.</a:t>
            </a:r>
          </a:p>
          <a:p>
            <a:r>
              <a:rPr lang="en-US" dirty="0" smtClean="0"/>
              <a:t>Risk </a:t>
            </a:r>
            <a:r>
              <a:rPr lang="en-US" dirty="0"/>
              <a:t>Management is an enabling function that adds value to the activities of the organization and increases the probability of success in achieving our strategic objectives</a:t>
            </a:r>
            <a:r>
              <a:rPr lang="en-US" dirty="0" smtClean="0"/>
              <a:t>.</a:t>
            </a:r>
          </a:p>
          <a:p>
            <a:r>
              <a:rPr lang="en-US" dirty="0" smtClean="0"/>
              <a:t>It’s </a:t>
            </a:r>
            <a:r>
              <a:rPr lang="en-US" dirty="0"/>
              <a:t>about managing uncertainty and creating an environment where surprises are minimized.</a:t>
            </a:r>
          </a:p>
          <a:p>
            <a:pPr marL="0" indent="0">
              <a:buNone/>
            </a:pPr>
            <a:endParaRPr lang="en-TZ" dirty="0"/>
          </a:p>
        </p:txBody>
      </p:sp>
    </p:spTree>
    <p:extLst>
      <p:ext uri="{BB962C8B-B14F-4D97-AF65-F5344CB8AC3E}">
        <p14:creationId xmlns:p14="http://schemas.microsoft.com/office/powerpoint/2010/main" val="5711037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F8126-AC66-4855-819C-5EEFE83A4996}"/>
              </a:ext>
            </a:extLst>
          </p:cNvPr>
          <p:cNvSpPr>
            <a:spLocks noGrp="1"/>
          </p:cNvSpPr>
          <p:nvPr>
            <p:ph type="title"/>
          </p:nvPr>
        </p:nvSpPr>
        <p:spPr/>
        <p:txBody>
          <a:bodyPr>
            <a:normAutofit/>
          </a:bodyPr>
          <a:lstStyle/>
          <a:p>
            <a:r>
              <a:rPr lang="en-US" b="1" dirty="0"/>
              <a:t>Management of Risk(M_o_R) Principles</a:t>
            </a:r>
            <a:endParaRPr lang="en-TZ" b="1" dirty="0"/>
          </a:p>
        </p:txBody>
      </p:sp>
      <p:pic>
        <p:nvPicPr>
          <p:cNvPr id="5" name="Content Placeholder 4">
            <a:extLst>
              <a:ext uri="{FF2B5EF4-FFF2-40B4-BE49-F238E27FC236}">
                <a16:creationId xmlns:a16="http://schemas.microsoft.com/office/drawing/2014/main" id="{C011D63C-4C08-4242-B241-E94246589C32}"/>
              </a:ext>
            </a:extLst>
          </p:cNvPr>
          <p:cNvPicPr>
            <a:picLocks noGrp="1" noChangeAspect="1"/>
          </p:cNvPicPr>
          <p:nvPr>
            <p:ph idx="1"/>
          </p:nvPr>
        </p:nvPicPr>
        <p:blipFill>
          <a:blip r:embed="rId2"/>
          <a:stretch>
            <a:fillRect/>
          </a:stretch>
        </p:blipFill>
        <p:spPr>
          <a:xfrm>
            <a:off x="2609954" y="1931988"/>
            <a:ext cx="6159292" cy="4720442"/>
          </a:xfrm>
        </p:spPr>
      </p:pic>
    </p:spTree>
    <p:extLst>
      <p:ext uri="{BB962C8B-B14F-4D97-AF65-F5344CB8AC3E}">
        <p14:creationId xmlns:p14="http://schemas.microsoft.com/office/powerpoint/2010/main" val="20862872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25BB5-EBE2-46B1-A98E-0C8A0022928C}"/>
              </a:ext>
            </a:extLst>
          </p:cNvPr>
          <p:cNvSpPr>
            <a:spLocks noGrp="1"/>
          </p:cNvSpPr>
          <p:nvPr>
            <p:ph type="title"/>
          </p:nvPr>
        </p:nvSpPr>
        <p:spPr/>
        <p:txBody>
          <a:bodyPr>
            <a:normAutofit/>
          </a:bodyPr>
          <a:lstStyle/>
          <a:p>
            <a:r>
              <a:rPr lang="en-US" b="1" dirty="0"/>
              <a:t>(M_o_R) Principles continue…</a:t>
            </a:r>
            <a:endParaRPr lang="en-TZ" dirty="0"/>
          </a:p>
        </p:txBody>
      </p:sp>
      <p:sp>
        <p:nvSpPr>
          <p:cNvPr id="3" name="Content Placeholder 2">
            <a:extLst>
              <a:ext uri="{FF2B5EF4-FFF2-40B4-BE49-F238E27FC236}">
                <a16:creationId xmlns:a16="http://schemas.microsoft.com/office/drawing/2014/main" id="{F85FB933-C1F0-4C49-B41B-688A1BF7736D}"/>
              </a:ext>
            </a:extLst>
          </p:cNvPr>
          <p:cNvSpPr>
            <a:spLocks noGrp="1"/>
          </p:cNvSpPr>
          <p:nvPr>
            <p:ph idx="1"/>
          </p:nvPr>
        </p:nvSpPr>
        <p:spPr/>
        <p:txBody>
          <a:bodyPr>
            <a:normAutofit fontScale="92500"/>
          </a:bodyPr>
          <a:lstStyle/>
          <a:p>
            <a:r>
              <a:rPr lang="en-US" b="1" dirty="0"/>
              <a:t>M_o_R principles: </a:t>
            </a:r>
            <a:r>
              <a:rPr lang="en-US" dirty="0"/>
              <a:t>these principles are essential for the development of good risk management practice and are derived from corporate governance principles.  </a:t>
            </a:r>
          </a:p>
          <a:p>
            <a:r>
              <a:rPr lang="en-US" b="1" dirty="0"/>
              <a:t>M_o_R approach</a:t>
            </a:r>
            <a:r>
              <a:rPr lang="en-US" dirty="0"/>
              <a:t>: an organization’s approach to these principles needs to be agreed and defined within the following living documents: </a:t>
            </a:r>
          </a:p>
          <a:p>
            <a:pPr lvl="1"/>
            <a:r>
              <a:rPr lang="en-US" dirty="0" smtClean="0"/>
              <a:t>Risk </a:t>
            </a:r>
            <a:r>
              <a:rPr lang="en-US" dirty="0"/>
              <a:t>Management Policy </a:t>
            </a:r>
            <a:endParaRPr lang="en-US" dirty="0" smtClean="0"/>
          </a:p>
          <a:p>
            <a:pPr lvl="1"/>
            <a:r>
              <a:rPr lang="en-US" dirty="0" smtClean="0"/>
              <a:t>Process </a:t>
            </a:r>
            <a:r>
              <a:rPr lang="en-US" dirty="0"/>
              <a:t>Guide </a:t>
            </a:r>
            <a:endParaRPr lang="en-US" dirty="0" smtClean="0"/>
          </a:p>
          <a:p>
            <a:pPr lvl="1"/>
            <a:r>
              <a:rPr lang="en-US" dirty="0" smtClean="0"/>
              <a:t>Plans </a:t>
            </a:r>
            <a:endParaRPr lang="en-US" dirty="0"/>
          </a:p>
          <a:p>
            <a:pPr lvl="1"/>
            <a:r>
              <a:rPr lang="en-US" dirty="0" smtClean="0"/>
              <a:t>Risk </a:t>
            </a:r>
            <a:r>
              <a:rPr lang="en-US" dirty="0"/>
              <a:t>registers </a:t>
            </a:r>
            <a:endParaRPr lang="en-US" dirty="0" smtClean="0"/>
          </a:p>
          <a:p>
            <a:pPr lvl="1"/>
            <a:r>
              <a:rPr lang="en-US" dirty="0" smtClean="0"/>
              <a:t>Issue </a:t>
            </a:r>
            <a:r>
              <a:rPr lang="en-US" dirty="0"/>
              <a:t>Logs. </a:t>
            </a:r>
          </a:p>
          <a:p>
            <a:pPr marL="0" indent="0">
              <a:buNone/>
            </a:pPr>
            <a:r>
              <a:rPr lang="en-US" dirty="0"/>
              <a:t> </a:t>
            </a:r>
            <a:endParaRPr lang="en-TZ" dirty="0"/>
          </a:p>
        </p:txBody>
      </p:sp>
    </p:spTree>
    <p:extLst>
      <p:ext uri="{BB962C8B-B14F-4D97-AF65-F5344CB8AC3E}">
        <p14:creationId xmlns:p14="http://schemas.microsoft.com/office/powerpoint/2010/main" val="8329753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9A95-5BA4-4E87-B075-06ED0166CAB9}"/>
              </a:ext>
            </a:extLst>
          </p:cNvPr>
          <p:cNvSpPr>
            <a:spLocks noGrp="1"/>
          </p:cNvSpPr>
          <p:nvPr>
            <p:ph type="title"/>
          </p:nvPr>
        </p:nvSpPr>
        <p:spPr/>
        <p:txBody>
          <a:bodyPr/>
          <a:lstStyle/>
          <a:p>
            <a:r>
              <a:rPr lang="en-US" b="1" dirty="0"/>
              <a:t>(M_o_R) Principles continue…</a:t>
            </a:r>
            <a:endParaRPr lang="en-TZ" dirty="0"/>
          </a:p>
        </p:txBody>
      </p:sp>
      <p:sp>
        <p:nvSpPr>
          <p:cNvPr id="3" name="Content Placeholder 2">
            <a:extLst>
              <a:ext uri="{FF2B5EF4-FFF2-40B4-BE49-F238E27FC236}">
                <a16:creationId xmlns:a16="http://schemas.microsoft.com/office/drawing/2014/main" id="{3BC0A912-63B9-4544-961B-32F0A02E7180}"/>
              </a:ext>
            </a:extLst>
          </p:cNvPr>
          <p:cNvSpPr>
            <a:spLocks noGrp="1"/>
          </p:cNvSpPr>
          <p:nvPr>
            <p:ph idx="1"/>
          </p:nvPr>
        </p:nvSpPr>
        <p:spPr/>
        <p:txBody>
          <a:bodyPr>
            <a:normAutofit/>
          </a:bodyPr>
          <a:lstStyle/>
          <a:p>
            <a:r>
              <a:rPr lang="en-US" b="1" dirty="0"/>
              <a:t>M_o_R Processes: </a:t>
            </a:r>
            <a:r>
              <a:rPr lang="en-US" dirty="0"/>
              <a:t>the following four main steps describe the inputs, outputs and activities that ensure that risk are controlled: </a:t>
            </a:r>
          </a:p>
          <a:p>
            <a:pPr lvl="1"/>
            <a:r>
              <a:rPr lang="en-US" dirty="0" smtClean="0"/>
              <a:t>Identify</a:t>
            </a:r>
            <a:r>
              <a:rPr lang="en-US" dirty="0"/>
              <a:t>: the threats and opportunities within an activity that could impact the ability to reach its objective. </a:t>
            </a:r>
            <a:endParaRPr lang="en-US" dirty="0" smtClean="0"/>
          </a:p>
          <a:p>
            <a:pPr lvl="1"/>
            <a:r>
              <a:rPr lang="en-US" dirty="0" smtClean="0"/>
              <a:t>Assess</a:t>
            </a:r>
            <a:r>
              <a:rPr lang="en-US" dirty="0"/>
              <a:t>: the understanding of the net effect of the identified threats and opportunities associated with an activity when aggregated together </a:t>
            </a:r>
            <a:endParaRPr lang="en-US" dirty="0" smtClean="0"/>
          </a:p>
          <a:p>
            <a:pPr lvl="1"/>
            <a:r>
              <a:rPr lang="en-US" dirty="0" smtClean="0"/>
              <a:t>Plan</a:t>
            </a:r>
            <a:r>
              <a:rPr lang="en-US" dirty="0"/>
              <a:t>: to prepare a specific management response that will reduce the threats and maximize the opportunities. </a:t>
            </a:r>
            <a:endParaRPr lang="en-US" dirty="0" smtClean="0"/>
          </a:p>
          <a:p>
            <a:pPr lvl="1"/>
            <a:r>
              <a:rPr lang="en-US" dirty="0" smtClean="0"/>
              <a:t>Implement</a:t>
            </a:r>
            <a:r>
              <a:rPr lang="en-US" dirty="0"/>
              <a:t>: the planned risk management actions monitor their effectiveness and take corrective action where responses do not match expectations.</a:t>
            </a:r>
            <a:endParaRPr lang="en-TZ" dirty="0"/>
          </a:p>
        </p:txBody>
      </p:sp>
    </p:spTree>
    <p:extLst>
      <p:ext uri="{BB962C8B-B14F-4D97-AF65-F5344CB8AC3E}">
        <p14:creationId xmlns:p14="http://schemas.microsoft.com/office/powerpoint/2010/main" val="23955640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F62DF-8D92-4CB1-83D8-DA75362F1BAE}"/>
              </a:ext>
            </a:extLst>
          </p:cNvPr>
          <p:cNvSpPr>
            <a:spLocks noGrp="1"/>
          </p:cNvSpPr>
          <p:nvPr>
            <p:ph type="title"/>
          </p:nvPr>
        </p:nvSpPr>
        <p:spPr/>
        <p:txBody>
          <a:bodyPr/>
          <a:lstStyle/>
          <a:p>
            <a:r>
              <a:rPr lang="en-US" b="1" dirty="0"/>
              <a:t>(M_o_R) Principles continue…</a:t>
            </a:r>
            <a:endParaRPr lang="en-TZ" dirty="0"/>
          </a:p>
        </p:txBody>
      </p:sp>
      <p:sp>
        <p:nvSpPr>
          <p:cNvPr id="3" name="Content Placeholder 2">
            <a:extLst>
              <a:ext uri="{FF2B5EF4-FFF2-40B4-BE49-F238E27FC236}">
                <a16:creationId xmlns:a16="http://schemas.microsoft.com/office/drawing/2014/main" id="{94826452-7089-49FC-B15A-BCCE0A384488}"/>
              </a:ext>
            </a:extLst>
          </p:cNvPr>
          <p:cNvSpPr>
            <a:spLocks noGrp="1"/>
          </p:cNvSpPr>
          <p:nvPr>
            <p:ph idx="1"/>
          </p:nvPr>
        </p:nvSpPr>
        <p:spPr/>
        <p:txBody>
          <a:bodyPr/>
          <a:lstStyle/>
          <a:p>
            <a:r>
              <a:rPr lang="en-US" b="1" dirty="0"/>
              <a:t>Embedding and reviewing M_o_R: </a:t>
            </a:r>
            <a:endParaRPr lang="en-US" b="1" dirty="0" smtClean="0"/>
          </a:p>
          <a:p>
            <a:pPr lvl="1"/>
            <a:r>
              <a:rPr lang="en-US" dirty="0" smtClean="0"/>
              <a:t>Having </a:t>
            </a:r>
            <a:r>
              <a:rPr lang="en-US" dirty="0"/>
              <a:t>put the principles, approach and processes in place, they need to be continually reviewed and improved to ensure they remain effective.</a:t>
            </a:r>
          </a:p>
          <a:p>
            <a:pPr marL="0" indent="0">
              <a:buNone/>
            </a:pPr>
            <a:r>
              <a:rPr lang="en-US" b="1" dirty="0"/>
              <a:t>Communication: </a:t>
            </a:r>
            <a:endParaRPr lang="en-US" b="1" dirty="0" smtClean="0"/>
          </a:p>
          <a:p>
            <a:pPr lvl="1"/>
            <a:r>
              <a:rPr lang="en-US" dirty="0" smtClean="0"/>
              <a:t>Having </a:t>
            </a:r>
            <a:r>
              <a:rPr lang="en-US" dirty="0"/>
              <a:t>the appropriate communication activities in place to ensure that everyone is kept up-to-date with changes in threats, opportunities and any other aspects of risk management.</a:t>
            </a:r>
            <a:endParaRPr lang="en-TZ" dirty="0"/>
          </a:p>
        </p:txBody>
      </p:sp>
    </p:spTree>
    <p:extLst>
      <p:ext uri="{BB962C8B-B14F-4D97-AF65-F5344CB8AC3E}">
        <p14:creationId xmlns:p14="http://schemas.microsoft.com/office/powerpoint/2010/main" val="61660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F240-D2F4-4DB4-8F39-D39DD9566039}"/>
              </a:ext>
            </a:extLst>
          </p:cNvPr>
          <p:cNvSpPr>
            <a:spLocks noGrp="1"/>
          </p:cNvSpPr>
          <p:nvPr>
            <p:ph type="title"/>
          </p:nvPr>
        </p:nvSpPr>
        <p:spPr/>
        <p:txBody>
          <a:bodyPr/>
          <a:lstStyle/>
          <a:p>
            <a:r>
              <a:rPr lang="en-US" b="1" dirty="0"/>
              <a:t>Benefits of M_o_R</a:t>
            </a:r>
            <a:endParaRPr lang="en-TZ" b="1" dirty="0"/>
          </a:p>
        </p:txBody>
      </p:sp>
      <p:sp>
        <p:nvSpPr>
          <p:cNvPr id="3" name="Content Placeholder 2">
            <a:extLst>
              <a:ext uri="{FF2B5EF4-FFF2-40B4-BE49-F238E27FC236}">
                <a16:creationId xmlns:a16="http://schemas.microsoft.com/office/drawing/2014/main" id="{76068040-5BFA-4281-AAAB-C0D38A36256A}"/>
              </a:ext>
            </a:extLst>
          </p:cNvPr>
          <p:cNvSpPr>
            <a:spLocks noGrp="1"/>
          </p:cNvSpPr>
          <p:nvPr>
            <p:ph idx="1"/>
          </p:nvPr>
        </p:nvSpPr>
        <p:spPr/>
        <p:txBody>
          <a:bodyPr>
            <a:normAutofit fontScale="92500" lnSpcReduction="10000"/>
          </a:bodyPr>
          <a:lstStyle/>
          <a:p>
            <a:r>
              <a:rPr lang="en-US" dirty="0"/>
              <a:t>The benefits of creating a practical Risk Management Framework that can be applied across all part of the University include: </a:t>
            </a:r>
          </a:p>
          <a:p>
            <a:pPr lvl="1"/>
            <a:r>
              <a:rPr lang="en-US" dirty="0" smtClean="0"/>
              <a:t>A </a:t>
            </a:r>
            <a:r>
              <a:rPr lang="en-US" dirty="0"/>
              <a:t>consistent, structured approach to identifying and managing </a:t>
            </a:r>
            <a:r>
              <a:rPr lang="en-US" dirty="0" smtClean="0"/>
              <a:t>risk. </a:t>
            </a:r>
          </a:p>
          <a:p>
            <a:pPr lvl="1"/>
            <a:r>
              <a:rPr lang="en-US" dirty="0" smtClean="0"/>
              <a:t>Supports </a:t>
            </a:r>
            <a:r>
              <a:rPr lang="en-US" dirty="0"/>
              <a:t>the achievement of the University’s strategic and operational goals by managing risks that may otherwise impede </a:t>
            </a:r>
            <a:r>
              <a:rPr lang="en-US" dirty="0" smtClean="0"/>
              <a:t>success.</a:t>
            </a:r>
          </a:p>
          <a:p>
            <a:pPr lvl="1"/>
            <a:r>
              <a:rPr lang="en-US" dirty="0" smtClean="0"/>
              <a:t>Encourages </a:t>
            </a:r>
            <a:r>
              <a:rPr lang="en-US" dirty="0"/>
              <a:t>an open and transparent culture where risk discussion and awareness are </a:t>
            </a:r>
            <a:r>
              <a:rPr lang="en-US" dirty="0" smtClean="0"/>
              <a:t>supported.</a:t>
            </a:r>
          </a:p>
          <a:p>
            <a:pPr lvl="1"/>
            <a:r>
              <a:rPr lang="en-US" dirty="0" smtClean="0"/>
              <a:t>Better </a:t>
            </a:r>
            <a:r>
              <a:rPr lang="en-US" dirty="0"/>
              <a:t>decision making practices that support risk informed choices, prioritize actions and distinguish between alternative courses of </a:t>
            </a:r>
            <a:r>
              <a:rPr lang="en-US" dirty="0" smtClean="0"/>
              <a:t>action. </a:t>
            </a:r>
          </a:p>
          <a:p>
            <a:pPr lvl="1"/>
            <a:r>
              <a:rPr lang="en-US" dirty="0" smtClean="0"/>
              <a:t>Encourages </a:t>
            </a:r>
            <a:r>
              <a:rPr lang="en-US" dirty="0"/>
              <a:t>an understanding of the risk environment within which the University </a:t>
            </a:r>
            <a:r>
              <a:rPr lang="en-US" dirty="0" smtClean="0"/>
              <a:t>operates. </a:t>
            </a:r>
          </a:p>
          <a:p>
            <a:pPr lvl="1"/>
            <a:r>
              <a:rPr lang="en-US" dirty="0" smtClean="0"/>
              <a:t>Provides </a:t>
            </a:r>
            <a:r>
              <a:rPr lang="en-US" dirty="0"/>
              <a:t>assurance to the Vice Chancellor and Council that critical risks are being identified and managed effectively. </a:t>
            </a:r>
            <a:endParaRPr lang="en-TZ" dirty="0"/>
          </a:p>
        </p:txBody>
      </p:sp>
    </p:spTree>
    <p:extLst>
      <p:ext uri="{BB962C8B-B14F-4D97-AF65-F5344CB8AC3E}">
        <p14:creationId xmlns:p14="http://schemas.microsoft.com/office/powerpoint/2010/main" val="27098946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0A0B8-D322-4E71-A386-94121F662755}"/>
              </a:ext>
            </a:extLst>
          </p:cNvPr>
          <p:cNvSpPr>
            <a:spLocks noGrp="1"/>
          </p:cNvSpPr>
          <p:nvPr>
            <p:ph type="title"/>
          </p:nvPr>
        </p:nvSpPr>
        <p:spPr/>
        <p:txBody>
          <a:bodyPr/>
          <a:lstStyle/>
          <a:p>
            <a:r>
              <a:rPr lang="en-US" b="1" dirty="0"/>
              <a:t>Risk Assessment and control</a:t>
            </a:r>
            <a:endParaRPr lang="en-TZ" b="1" dirty="0"/>
          </a:p>
        </p:txBody>
      </p:sp>
      <p:sp>
        <p:nvSpPr>
          <p:cNvPr id="3" name="Content Placeholder 2">
            <a:extLst>
              <a:ext uri="{FF2B5EF4-FFF2-40B4-BE49-F238E27FC236}">
                <a16:creationId xmlns:a16="http://schemas.microsoft.com/office/drawing/2014/main" id="{CED499AD-5759-45FD-AA03-A7C0058AFE68}"/>
              </a:ext>
            </a:extLst>
          </p:cNvPr>
          <p:cNvSpPr>
            <a:spLocks noGrp="1"/>
          </p:cNvSpPr>
          <p:nvPr>
            <p:ph idx="1"/>
          </p:nvPr>
        </p:nvSpPr>
        <p:spPr/>
        <p:txBody>
          <a:bodyPr>
            <a:normAutofit/>
          </a:bodyPr>
          <a:lstStyle/>
          <a:p>
            <a:r>
              <a:rPr lang="en-US" b="1" dirty="0"/>
              <a:t>Risk </a:t>
            </a:r>
            <a:r>
              <a:rPr lang="en-US" b="1" dirty="0" smtClean="0"/>
              <a:t>assessment:</a:t>
            </a:r>
          </a:p>
          <a:p>
            <a:pPr lvl="1"/>
            <a:r>
              <a:rPr lang="en-US" dirty="0" smtClean="0"/>
              <a:t>It</a:t>
            </a:r>
            <a:r>
              <a:rPr lang="en-US" b="1" dirty="0" smtClean="0"/>
              <a:t> </a:t>
            </a:r>
            <a:r>
              <a:rPr lang="en-US" dirty="0"/>
              <a:t>is a term used to describe the overall process or method where you identify hazards and risk factors that have the potential to cause harm (hazard identification). </a:t>
            </a:r>
            <a:endParaRPr lang="en-US" dirty="0" smtClean="0"/>
          </a:p>
          <a:p>
            <a:pPr lvl="1"/>
            <a:r>
              <a:rPr lang="en-US" dirty="0" smtClean="0"/>
              <a:t>Analyze </a:t>
            </a:r>
            <a:r>
              <a:rPr lang="en-US" dirty="0"/>
              <a:t>and evaluate the risk associated with that hazard (risk analysis, and risk evaluation).</a:t>
            </a:r>
          </a:p>
          <a:p>
            <a:r>
              <a:rPr lang="en-US" b="1" dirty="0"/>
              <a:t>Risk </a:t>
            </a:r>
            <a:r>
              <a:rPr lang="en-US" b="1" dirty="0" smtClean="0"/>
              <a:t>control:</a:t>
            </a:r>
          </a:p>
          <a:p>
            <a:pPr lvl="1"/>
            <a:r>
              <a:rPr lang="en-US" dirty="0" smtClean="0"/>
              <a:t>It</a:t>
            </a:r>
            <a:r>
              <a:rPr lang="en-US" b="1" dirty="0" smtClean="0"/>
              <a:t> </a:t>
            </a:r>
            <a:r>
              <a:rPr lang="en-US" dirty="0"/>
              <a:t>is the set of methods by which firms evaluate potential losses and take action to reduce or eliminate such threats. </a:t>
            </a:r>
            <a:endParaRPr lang="en-US" dirty="0" smtClean="0"/>
          </a:p>
          <a:p>
            <a:pPr lvl="1"/>
            <a:r>
              <a:rPr lang="en-US" dirty="0" smtClean="0"/>
              <a:t>Risk </a:t>
            </a:r>
            <a:r>
              <a:rPr lang="en-US" dirty="0"/>
              <a:t>control also implements proactive changes to reduce risk in these areas. </a:t>
            </a:r>
            <a:endParaRPr lang="en-US" dirty="0" smtClean="0"/>
          </a:p>
          <a:p>
            <a:pPr lvl="1"/>
            <a:r>
              <a:rPr lang="en-US" dirty="0" smtClean="0"/>
              <a:t>Risk </a:t>
            </a:r>
            <a:r>
              <a:rPr lang="en-US" dirty="0"/>
              <a:t>control thus helps companies limit lost assets and income.</a:t>
            </a:r>
            <a:endParaRPr lang="en-TZ" dirty="0"/>
          </a:p>
        </p:txBody>
      </p:sp>
    </p:spTree>
    <p:extLst>
      <p:ext uri="{BB962C8B-B14F-4D97-AF65-F5344CB8AC3E}">
        <p14:creationId xmlns:p14="http://schemas.microsoft.com/office/powerpoint/2010/main" val="10086057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7D75-D145-457A-8FDD-EE3A61CFF0E6}"/>
              </a:ext>
            </a:extLst>
          </p:cNvPr>
          <p:cNvSpPr>
            <a:spLocks noGrp="1"/>
          </p:cNvSpPr>
          <p:nvPr>
            <p:ph type="title"/>
          </p:nvPr>
        </p:nvSpPr>
        <p:spPr/>
        <p:txBody>
          <a:bodyPr/>
          <a:lstStyle/>
          <a:p>
            <a:r>
              <a:rPr lang="en-US" b="1" dirty="0"/>
              <a:t>Risk Assessment and Control steps</a:t>
            </a:r>
            <a:endParaRPr lang="en-TZ" b="1" dirty="0"/>
          </a:p>
        </p:txBody>
      </p:sp>
      <p:sp>
        <p:nvSpPr>
          <p:cNvPr id="3" name="Content Placeholder 2">
            <a:extLst>
              <a:ext uri="{FF2B5EF4-FFF2-40B4-BE49-F238E27FC236}">
                <a16:creationId xmlns:a16="http://schemas.microsoft.com/office/drawing/2014/main" id="{2E22525C-0907-40C6-86CA-1F6728FA7B26}"/>
              </a:ext>
            </a:extLst>
          </p:cNvPr>
          <p:cNvSpPr>
            <a:spLocks noGrp="1"/>
          </p:cNvSpPr>
          <p:nvPr>
            <p:ph idx="1"/>
          </p:nvPr>
        </p:nvSpPr>
        <p:spPr>
          <a:xfrm>
            <a:off x="647701" y="1690688"/>
            <a:ext cx="8305799" cy="4583112"/>
          </a:xfrm>
        </p:spPr>
        <p:txBody>
          <a:bodyPr>
            <a:normAutofit fontScale="92500" lnSpcReduction="10000"/>
          </a:bodyPr>
          <a:lstStyle/>
          <a:p>
            <a:r>
              <a:rPr lang="en-US" dirty="0" smtClean="0"/>
              <a:t>Identify </a:t>
            </a:r>
            <a:r>
              <a:rPr lang="en-US" dirty="0"/>
              <a:t>the Activity</a:t>
            </a:r>
          </a:p>
          <a:p>
            <a:r>
              <a:rPr lang="en-US" dirty="0"/>
              <a:t>Identify who may be at risk by the activity</a:t>
            </a:r>
          </a:p>
          <a:p>
            <a:r>
              <a:rPr lang="en-US" dirty="0"/>
              <a:t>Identify the hazards</a:t>
            </a:r>
          </a:p>
          <a:p>
            <a:r>
              <a:rPr lang="en-US" dirty="0"/>
              <a:t>Identify Associated Risks </a:t>
            </a:r>
          </a:p>
          <a:p>
            <a:r>
              <a:rPr lang="en-US" dirty="0"/>
              <a:t>Identify Risk rating with existing controls </a:t>
            </a:r>
          </a:p>
          <a:p>
            <a:r>
              <a:rPr lang="en-US" dirty="0"/>
              <a:t>Identify Additional risk controls required</a:t>
            </a:r>
          </a:p>
          <a:p>
            <a:r>
              <a:rPr lang="en-US" dirty="0"/>
              <a:t>Identify Risk rating with additional controls </a:t>
            </a:r>
          </a:p>
          <a:p>
            <a:r>
              <a:rPr lang="en-US" dirty="0" smtClean="0"/>
              <a:t>Documentation </a:t>
            </a:r>
            <a:r>
              <a:rPr lang="en-US" dirty="0"/>
              <a:t>and Initial Approval </a:t>
            </a:r>
          </a:p>
          <a:p>
            <a:r>
              <a:rPr lang="en-US" dirty="0" smtClean="0"/>
              <a:t>Implement </a:t>
            </a:r>
            <a:r>
              <a:rPr lang="en-US" dirty="0"/>
              <a:t>the additional risk controls identified </a:t>
            </a:r>
          </a:p>
          <a:p>
            <a:r>
              <a:rPr lang="en-US" dirty="0" smtClean="0"/>
              <a:t>Monitor </a:t>
            </a:r>
            <a:r>
              <a:rPr lang="en-US" dirty="0"/>
              <a:t>and review the risk controls </a:t>
            </a:r>
          </a:p>
          <a:p>
            <a:pPr marL="0" indent="0">
              <a:buNone/>
            </a:pPr>
            <a:endParaRPr lang="en-TZ" dirty="0"/>
          </a:p>
        </p:txBody>
      </p:sp>
    </p:spTree>
    <p:extLst>
      <p:ext uri="{BB962C8B-B14F-4D97-AF65-F5344CB8AC3E}">
        <p14:creationId xmlns:p14="http://schemas.microsoft.com/office/powerpoint/2010/main" val="24944909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184C5-7996-49B8-BBEF-B93734EB2436}"/>
              </a:ext>
            </a:extLst>
          </p:cNvPr>
          <p:cNvSpPr>
            <a:spLocks noGrp="1"/>
          </p:cNvSpPr>
          <p:nvPr>
            <p:ph type="title"/>
          </p:nvPr>
        </p:nvSpPr>
        <p:spPr/>
        <p:txBody>
          <a:bodyPr/>
          <a:lstStyle/>
          <a:p>
            <a:r>
              <a:rPr lang="en-US" b="1" dirty="0"/>
              <a:t>Conclusion</a:t>
            </a:r>
            <a:endParaRPr lang="en-TZ" b="1" dirty="0"/>
          </a:p>
        </p:txBody>
      </p:sp>
      <p:sp>
        <p:nvSpPr>
          <p:cNvPr id="3" name="Content Placeholder 2">
            <a:extLst>
              <a:ext uri="{FF2B5EF4-FFF2-40B4-BE49-F238E27FC236}">
                <a16:creationId xmlns:a16="http://schemas.microsoft.com/office/drawing/2014/main" id="{412CE4B0-E131-417F-9A70-D77B09290545}"/>
              </a:ext>
            </a:extLst>
          </p:cNvPr>
          <p:cNvSpPr>
            <a:spLocks noGrp="1"/>
          </p:cNvSpPr>
          <p:nvPr>
            <p:ph idx="1"/>
          </p:nvPr>
        </p:nvSpPr>
        <p:spPr/>
        <p:txBody>
          <a:bodyPr>
            <a:normAutofit/>
          </a:bodyPr>
          <a:lstStyle/>
          <a:p>
            <a:r>
              <a:rPr lang="en-US" dirty="0" smtClean="0"/>
              <a:t>In order to address IT Risk in an organization: </a:t>
            </a:r>
          </a:p>
          <a:p>
            <a:pPr lvl="1"/>
            <a:r>
              <a:rPr lang="en-US" dirty="0" smtClean="0"/>
              <a:t>Ensure </a:t>
            </a:r>
            <a:r>
              <a:rPr lang="en-US" dirty="0"/>
              <a:t>security and confidentiality of customer information. </a:t>
            </a:r>
            <a:endParaRPr lang="en-US" dirty="0" smtClean="0"/>
          </a:p>
          <a:p>
            <a:pPr lvl="1"/>
            <a:r>
              <a:rPr lang="en-US" dirty="0" smtClean="0"/>
              <a:t>Protect </a:t>
            </a:r>
            <a:r>
              <a:rPr lang="en-US" dirty="0"/>
              <a:t>against anticipated threats to the security or integrity of such information. </a:t>
            </a:r>
            <a:endParaRPr lang="en-US" dirty="0" smtClean="0"/>
          </a:p>
          <a:p>
            <a:pPr lvl="1"/>
            <a:r>
              <a:rPr lang="en-US" dirty="0" smtClean="0"/>
              <a:t>Guard </a:t>
            </a:r>
            <a:r>
              <a:rPr lang="en-US" dirty="0"/>
              <a:t>against the unauthorized access or use that could result in substantial harm or </a:t>
            </a:r>
            <a:r>
              <a:rPr lang="en-US" dirty="0" smtClean="0"/>
              <a:t>inconvenience. </a:t>
            </a:r>
          </a:p>
          <a:p>
            <a:pPr lvl="1"/>
            <a:r>
              <a:rPr lang="en-US" dirty="0" smtClean="0"/>
              <a:t>Restrict </a:t>
            </a:r>
            <a:r>
              <a:rPr lang="en-US" dirty="0"/>
              <a:t>access to those who have a need for the information through logon ID’s and passwords. </a:t>
            </a:r>
            <a:endParaRPr lang="en-US" dirty="0" smtClean="0"/>
          </a:p>
          <a:p>
            <a:pPr lvl="1"/>
            <a:r>
              <a:rPr lang="en-US" dirty="0" smtClean="0"/>
              <a:t>Insure </a:t>
            </a:r>
            <a:r>
              <a:rPr lang="en-US" dirty="0"/>
              <a:t>the security of the data during processing and the destruction when no longer needed. </a:t>
            </a:r>
          </a:p>
          <a:p>
            <a:pPr marL="0" indent="0">
              <a:buNone/>
            </a:pPr>
            <a:r>
              <a:rPr lang="en-US" dirty="0"/>
              <a:t> </a:t>
            </a:r>
            <a:endParaRPr lang="en-TZ" dirty="0"/>
          </a:p>
        </p:txBody>
      </p:sp>
    </p:spTree>
    <p:extLst>
      <p:ext uri="{BB962C8B-B14F-4D97-AF65-F5344CB8AC3E}">
        <p14:creationId xmlns:p14="http://schemas.microsoft.com/office/powerpoint/2010/main" val="3667634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2841</Words>
  <Application>Microsoft Office PowerPoint</Application>
  <PresentationFormat>Widescreen</PresentationFormat>
  <Paragraphs>266</Paragraphs>
  <Slides>65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65</vt:i4>
      </vt:variant>
    </vt:vector>
  </HeadingPairs>
  <TitlesOfParts>
    <vt:vector size="70" baseType="lpstr">
      <vt:lpstr>Arial</vt:lpstr>
      <vt:lpstr>Calibri</vt:lpstr>
      <vt:lpstr>Calibri Light</vt:lpstr>
      <vt:lpstr>Times New Roman</vt:lpstr>
      <vt:lpstr>Office Theme</vt:lpstr>
      <vt:lpstr>IA 315: Information Security Auditing and Assurance</vt:lpstr>
      <vt:lpstr>Introduction to Risk Management</vt:lpstr>
      <vt:lpstr>Critical Elements of Risk</vt:lpstr>
      <vt:lpstr>Acceptable Risk</vt:lpstr>
      <vt:lpstr>Unacceptable Risk</vt:lpstr>
      <vt:lpstr>Risk Management Decision Process</vt:lpstr>
      <vt:lpstr>Risk Management Decision Process...</vt:lpstr>
      <vt:lpstr>Types of Risk and Loss</vt:lpstr>
      <vt:lpstr>Evaluate Loss Potential</vt:lpstr>
      <vt:lpstr>Challenges to Risk Management - Internal </vt:lpstr>
      <vt:lpstr>Challenges to Risk Management - External</vt:lpstr>
      <vt:lpstr>Risk Management and Information Technology Infrastructure Library (ITIL)</vt:lpstr>
      <vt:lpstr>IT Service Continuity Management</vt:lpstr>
      <vt:lpstr>Business Continuity Management and Risk Assessment</vt:lpstr>
      <vt:lpstr>Business Continuity Management and Risk Assessment…</vt:lpstr>
      <vt:lpstr>Business Continuity Management and Risk Assessment: Scope</vt:lpstr>
      <vt:lpstr>The IT Service Continuity Management (ITSCM) process: </vt:lpstr>
      <vt:lpstr>The IT Service Continuity Management (ITSCM) process...</vt:lpstr>
      <vt:lpstr>IT Service Continuity Management Activities</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IT Service Continuity Management…</vt:lpstr>
      <vt:lpstr>Risk Management</vt:lpstr>
      <vt:lpstr>INTRODUCTION</vt:lpstr>
      <vt:lpstr>The risk management process diagram</vt:lpstr>
      <vt:lpstr>The risk management process continue…</vt:lpstr>
      <vt:lpstr>The risk management process continue…</vt:lpstr>
      <vt:lpstr>The risk management process continue…</vt:lpstr>
      <vt:lpstr>Why IT Risk Management Matters?</vt:lpstr>
      <vt:lpstr>IT Infrastructure Library (ITIL) </vt:lpstr>
      <vt:lpstr>IT Infrastructure Library continue…. </vt:lpstr>
      <vt:lpstr>ITIL V3</vt:lpstr>
      <vt:lpstr>Stages of ITIL V3</vt:lpstr>
      <vt:lpstr>Stages of ITIL V3 continue…</vt:lpstr>
      <vt:lpstr>Stages of ITIL V3 continue…</vt:lpstr>
      <vt:lpstr>Stages of ITIL V3 continue…</vt:lpstr>
      <vt:lpstr>Benefits of ITIL</vt:lpstr>
      <vt:lpstr>Limitations of ITIL</vt:lpstr>
      <vt:lpstr>Limitations of ITIL continue…</vt:lpstr>
      <vt:lpstr>Management of Risk Framework(M_o_R)</vt:lpstr>
      <vt:lpstr>Management of Risk(M_o_R) Principles</vt:lpstr>
      <vt:lpstr>(M_o_R) Principles continue…</vt:lpstr>
      <vt:lpstr>(M_o_R) Principles continue…</vt:lpstr>
      <vt:lpstr>(M_o_R) Principles continue…</vt:lpstr>
      <vt:lpstr>Benefits of M_o_R</vt:lpstr>
      <vt:lpstr>Risk Assessment and control</vt:lpstr>
      <vt:lpstr>Risk Assessment and Control steps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Risk Management</dc:title>
  <dc:creator>Motogoro</dc:creator>
  <cp:lastModifiedBy>Motogoro</cp:lastModifiedBy>
  <cp:revision>21</cp:revision>
  <dcterms:created xsi:type="dcterms:W3CDTF">2022-01-19T08:40:00Z</dcterms:created>
  <dcterms:modified xsi:type="dcterms:W3CDTF">2023-01-31T06:26:53Z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0B52EFCBAB9849BFA8BA702B00D5C611</vt:lpwstr>
  </property>
  <property fmtid="{D5CDD505-2E9C-101B-9397-08002B2CF9AE}" pid="3" name="KSOProductBuildVer">
    <vt:lpwstr>1033-11.2.0.10443</vt:lpwstr>
  </property>
</Properties>
</file>